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2"/>
  </p:sldMasterIdLst>
  <p:notesMasterIdLst>
    <p:notesMasterId r:id="rId20"/>
  </p:notesMasterIdLst>
  <p:sldIdLst>
    <p:sldId id="398" r:id="rId3"/>
    <p:sldId id="331" r:id="rId4"/>
    <p:sldId id="391" r:id="rId5"/>
    <p:sldId id="389" r:id="rId6"/>
    <p:sldId id="379" r:id="rId7"/>
    <p:sldId id="393" r:id="rId8"/>
    <p:sldId id="387" r:id="rId9"/>
    <p:sldId id="345" r:id="rId10"/>
    <p:sldId id="346" r:id="rId11"/>
    <p:sldId id="350" r:id="rId12"/>
    <p:sldId id="394" r:id="rId13"/>
    <p:sldId id="371" r:id="rId14"/>
    <p:sldId id="354" r:id="rId15"/>
    <p:sldId id="365" r:id="rId16"/>
    <p:sldId id="399" r:id="rId17"/>
    <p:sldId id="397" r:id="rId18"/>
    <p:sldId id="390" r:id="rId19"/>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905B4C-4395-5B83-2EF0-DAFAD892127F}" name="Matt Whitcomb" initials="MW" userId="S::matt.whitcomb@usskiandsnowboard.org::bb473312-aa60-4f23-831b-56e6e2b6e84f" providerId="AD"/>
  <p188:author id="{7CF4D459-57DE-DABA-1171-B5AE94369553}" name="Thomas Pearce" initials="TP" userId="S::tpearce@autodatacorp.org::bfd70acc-1577-4795-aeea-9d3b072044e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BBE9"/>
    <a:srgbClr val="081E2B"/>
    <a:srgbClr val="013044"/>
    <a:srgbClr val="063B5B"/>
    <a:srgbClr val="074367"/>
    <a:srgbClr val="004F7A"/>
    <a:srgbClr val="145C8C"/>
    <a:srgbClr val="1069A3"/>
    <a:srgbClr val="FFFFFF"/>
    <a:srgbClr val="027A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14" autoAdjust="0"/>
    <p:restoredTop sz="94673" autoAdjust="0"/>
  </p:normalViewPr>
  <p:slideViewPr>
    <p:cSldViewPr>
      <p:cViewPr varScale="1">
        <p:scale>
          <a:sx n="102" d="100"/>
          <a:sy n="102" d="100"/>
        </p:scale>
        <p:origin x="714" y="114"/>
      </p:cViewPr>
      <p:guideLst>
        <p:guide orient="horz" pos="2880"/>
        <p:guide pos="216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197"/>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940053294864859"/>
          <c:y val="6.7657175354638929E-3"/>
          <c:w val="0.8480692504197449"/>
          <c:h val="0.82685803156018234"/>
        </c:manualLayout>
      </c:layout>
      <c:pie3DChart>
        <c:varyColors val="1"/>
        <c:ser>
          <c:idx val="0"/>
          <c:order val="0"/>
          <c:tx>
            <c:strRef>
              <c:f>Sheet1!$B$1</c:f>
              <c:strCache>
                <c:ptCount val="1"/>
                <c:pt idx="0">
                  <c:v>Expences</c:v>
                </c:pt>
              </c:strCache>
            </c:strRef>
          </c:tx>
          <c:explosion val="4"/>
          <c:dPt>
            <c:idx val="0"/>
            <c:bubble3D val="0"/>
            <c:spPr>
              <a:solidFill>
                <a:srgbClr val="01182D"/>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CED9-4281-B736-3A8F5F1962BE}"/>
              </c:ext>
            </c:extLst>
          </c:dPt>
          <c:dPt>
            <c:idx val="1"/>
            <c:bubble3D val="0"/>
            <c:spPr>
              <a:solidFill>
                <a:schemeClr val="accent2">
                  <a:lumMod val="75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CED9-4281-B736-3A8F5F1962BE}"/>
              </c:ext>
            </c:extLst>
          </c:dPt>
          <c:dPt>
            <c:idx val="2"/>
            <c:bubble3D val="0"/>
            <c:spPr>
              <a:solidFill>
                <a:schemeClr val="bg2">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CED9-4281-B736-3A8F5F1962BE}"/>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CED9-4281-B736-3A8F5F1962BE}"/>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CED9-4281-B736-3A8F5F1962BE}"/>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CED9-4281-B736-3A8F5F1962BE}"/>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CED9-4281-B736-3A8F5F1962BE}"/>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F-CED9-4281-B736-3A8F5F1962BE}"/>
              </c:ext>
            </c:extLst>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1-CED9-4281-B736-3A8F5F1962BE}"/>
              </c:ext>
            </c:extLst>
          </c:dPt>
          <c:dPt>
            <c:idx val="9"/>
            <c:bubble3D val="0"/>
            <c:spPr>
              <a:solidFill>
                <a:schemeClr val="accent4">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3-CED9-4281-B736-3A8F5F1962BE}"/>
              </c:ext>
            </c:extLst>
          </c:dPt>
          <c:dPt>
            <c:idx val="10"/>
            <c:bubble3D val="0"/>
            <c:spPr>
              <a:solidFill>
                <a:schemeClr val="accent5">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5-CED9-4281-B736-3A8F5F1962BE}"/>
              </c:ext>
            </c:extLst>
          </c:dPt>
          <c:dPt>
            <c:idx val="11"/>
            <c:bubble3D val="0"/>
            <c:spPr>
              <a:solidFill>
                <a:schemeClr val="accent6">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7-CED9-4281-B736-3A8F5F1962BE}"/>
              </c:ext>
            </c:extLst>
          </c:dPt>
          <c:dPt>
            <c:idx val="12"/>
            <c:bubble3D val="0"/>
            <c:spPr>
              <a:solidFill>
                <a:schemeClr val="accent1">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9-CED9-4281-B736-3A8F5F1962BE}"/>
              </c:ext>
            </c:extLst>
          </c:dPt>
          <c:dPt>
            <c:idx val="13"/>
            <c:bubble3D val="0"/>
            <c:spPr>
              <a:solidFill>
                <a:schemeClr val="accent2">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B-CED9-4281-B736-3A8F5F1962BE}"/>
              </c:ext>
            </c:extLst>
          </c:dPt>
          <c:dLbls>
            <c:dLbl>
              <c:idx val="0"/>
              <c:layout>
                <c:manualLayout>
                  <c:x val="0.20590539358255894"/>
                  <c:y val="0.16460897248954992"/>
                </c:manualLayout>
              </c:layout>
              <c:tx>
                <c:rich>
                  <a:bodyPr rot="0" spcFirstLastPara="1" vertOverflow="ellipsis" vert="horz" wrap="square" lIns="38100" tIns="19050" rIns="38100" bIns="19050" anchor="ctr" anchorCtr="1">
                    <a:spAutoFit/>
                  </a:bodyPr>
                  <a:lstStyle/>
                  <a:p>
                    <a:pPr>
                      <a:defRPr sz="2800" b="0" i="0" u="none" strike="noStrike" kern="1200" spc="0" baseline="0">
                        <a:solidFill>
                          <a:schemeClr val="bg1"/>
                        </a:solidFill>
                        <a:latin typeface="Impact" panose="020B0806030902050204" pitchFamily="34" charset="0"/>
                        <a:ea typeface="+mn-ea"/>
                        <a:cs typeface="+mn-cs"/>
                      </a:defRPr>
                    </a:pPr>
                    <a:r>
                      <a:rPr lang="en-US" sz="2000" b="0" baseline="0" dirty="0">
                        <a:solidFill>
                          <a:schemeClr val="bg1"/>
                        </a:solidFill>
                        <a:latin typeface="Impact" panose="020B0806030902050204" pitchFamily="34" charset="0"/>
                      </a:rPr>
                      <a:t>       </a:t>
                    </a:r>
                    <a:fld id="{38671F60-1A31-4419-A7D0-428DC9A7B3A4}" type="CATEGORYNAME">
                      <a:rPr lang="en-US" sz="2000" b="0" smtClean="0">
                        <a:solidFill>
                          <a:schemeClr val="bg1"/>
                        </a:solidFill>
                        <a:latin typeface="Impact" panose="020B0806030902050204" pitchFamily="34" charset="0"/>
                      </a:rPr>
                      <a:pPr>
                        <a:defRPr sz="2800" b="0">
                          <a:solidFill>
                            <a:schemeClr val="bg1"/>
                          </a:solidFill>
                          <a:latin typeface="Impact" panose="020B0806030902050204" pitchFamily="34" charset="0"/>
                        </a:defRPr>
                      </a:pPr>
                      <a:t>[CATEGORY NAME]</a:t>
                    </a:fld>
                    <a:br>
                      <a:rPr lang="en-US" sz="2800" b="0" dirty="0">
                        <a:solidFill>
                          <a:schemeClr val="bg1"/>
                        </a:solidFill>
                        <a:latin typeface="Impact" panose="020B0806030902050204" pitchFamily="34" charset="0"/>
                      </a:rPr>
                    </a:br>
                    <a:r>
                      <a:rPr lang="en-US" sz="4000" b="0" dirty="0">
                        <a:solidFill>
                          <a:schemeClr val="bg1"/>
                        </a:solidFill>
                        <a:latin typeface="Impact" panose="020B0806030902050204" pitchFamily="34" charset="0"/>
                      </a:rPr>
                      <a:t>$228,485</a:t>
                    </a:r>
                  </a:p>
                </c:rich>
              </c:tx>
              <c:spPr>
                <a:noFill/>
                <a:ln>
                  <a:noFill/>
                </a:ln>
                <a:effectLst/>
              </c:spPr>
              <c:txPr>
                <a:bodyPr rot="0" spcFirstLastPara="1" vertOverflow="ellipsis" vert="horz" wrap="square" lIns="38100" tIns="19050" rIns="38100" bIns="19050" anchor="ctr" anchorCtr="1">
                  <a:spAutoFit/>
                </a:bodyPr>
                <a:lstStyle/>
                <a:p>
                  <a:pPr>
                    <a:defRPr sz="2800" b="0" i="0" u="none" strike="noStrike" kern="1200" spc="0" baseline="0">
                      <a:solidFill>
                        <a:schemeClr val="bg1"/>
                      </a:solidFill>
                      <a:latin typeface="Impact" panose="020B0806030902050204" pitchFamily="34" charset="0"/>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layout>
                    <c:manualLayout>
                      <c:w val="0.31418162256744936"/>
                      <c:h val="0.21697530864197528"/>
                    </c:manualLayout>
                  </c15:layout>
                  <c15:dlblFieldTable/>
                  <c15:showDataLabelsRange val="0"/>
                </c:ext>
                <c:ext xmlns:c16="http://schemas.microsoft.com/office/drawing/2014/chart" uri="{C3380CC4-5D6E-409C-BE32-E72D297353CC}">
                  <c16:uniqueId val="{00000001-CED9-4281-B736-3A8F5F1962BE}"/>
                </c:ext>
              </c:extLst>
            </c:dLbl>
            <c:dLbl>
              <c:idx val="1"/>
              <c:layout>
                <c:manualLayout>
                  <c:x val="-7.0853575496459167E-2"/>
                  <c:y val="8.23045267489712E-3"/>
                </c:manualLayout>
              </c:layout>
              <c:tx>
                <c:rich>
                  <a:bodyPr rot="0" spcFirstLastPara="1" vertOverflow="ellipsis" vert="horz" wrap="square" lIns="38100" tIns="19050" rIns="38100" bIns="19050" anchor="ctr" anchorCtr="1">
                    <a:spAutoFit/>
                  </a:bodyPr>
                  <a:lstStyle/>
                  <a:p>
                    <a:pPr>
                      <a:defRPr sz="1330" b="0" i="0" u="none" strike="noStrike" kern="1200" spc="0" baseline="0">
                        <a:solidFill>
                          <a:schemeClr val="bg1"/>
                        </a:solidFill>
                        <a:latin typeface="Impact" panose="020B0806030902050204" pitchFamily="34" charset="0"/>
                        <a:ea typeface="+mn-ea"/>
                        <a:cs typeface="+mn-cs"/>
                      </a:defRPr>
                    </a:pPr>
                    <a:r>
                      <a:rPr lang="en-US" sz="1600" b="0" dirty="0">
                        <a:solidFill>
                          <a:schemeClr val="bg1"/>
                        </a:solidFill>
                        <a:latin typeface="Impact" panose="020B0806030902050204" pitchFamily="34" charset="0"/>
                      </a:rPr>
                      <a:t>       </a:t>
                    </a:r>
                    <a:fld id="{420C4CCF-0849-4550-94CF-C5BBC816F205}" type="CATEGORYNAME">
                      <a:rPr lang="en-US" sz="1600" b="0" smtClean="0">
                        <a:solidFill>
                          <a:schemeClr val="bg1"/>
                        </a:solidFill>
                        <a:latin typeface="Impact" panose="020B0806030902050204" pitchFamily="34" charset="0"/>
                      </a:rPr>
                      <a:pPr>
                        <a:defRPr b="0">
                          <a:solidFill>
                            <a:schemeClr val="bg1"/>
                          </a:solidFill>
                          <a:latin typeface="Impact" panose="020B0806030902050204" pitchFamily="34" charset="0"/>
                        </a:defRPr>
                      </a:pPr>
                      <a:t>[CATEGORY NAME]</a:t>
                    </a:fld>
                    <a:br>
                      <a:rPr lang="en-US" sz="1200" b="0" dirty="0">
                        <a:solidFill>
                          <a:schemeClr val="bg1"/>
                        </a:solidFill>
                        <a:latin typeface="Impact" panose="020B0806030902050204" pitchFamily="34" charset="0"/>
                      </a:rPr>
                    </a:br>
                    <a:r>
                      <a:rPr lang="en-US" sz="3600" b="0" dirty="0">
                        <a:solidFill>
                          <a:schemeClr val="bg1"/>
                        </a:solidFill>
                        <a:latin typeface="Impact" panose="020B0806030902050204" pitchFamily="34" charset="0"/>
                      </a:rPr>
                      <a:t>$100,628</a:t>
                    </a:r>
                  </a:p>
                </c:rich>
              </c:tx>
              <c:spPr>
                <a:noFill/>
                <a:ln>
                  <a:noFill/>
                </a:ln>
                <a:effectLst/>
              </c:spPr>
              <c:txPr>
                <a:bodyPr rot="0" spcFirstLastPara="1" vertOverflow="ellipsis" vert="horz" wrap="square" lIns="38100" tIns="19050" rIns="38100" bIns="19050" anchor="ctr" anchorCtr="1">
                  <a:spAutoFit/>
                </a:bodyPr>
                <a:lstStyle/>
                <a:p>
                  <a:pPr>
                    <a:defRPr sz="1330" b="0" i="0" u="none" strike="noStrike" kern="1200" spc="0" baseline="0">
                      <a:solidFill>
                        <a:schemeClr val="bg1"/>
                      </a:solidFill>
                      <a:latin typeface="Impact" panose="020B0806030902050204" pitchFamily="34" charset="0"/>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layout>
                    <c:manualLayout>
                      <c:w val="0.27368624530041852"/>
                      <c:h val="0.22024691358024692"/>
                    </c:manualLayout>
                  </c15:layout>
                  <c15:dlblFieldTable/>
                  <c15:showDataLabelsRange val="0"/>
                </c:ext>
                <c:ext xmlns:c16="http://schemas.microsoft.com/office/drawing/2014/chart" uri="{C3380CC4-5D6E-409C-BE32-E72D297353CC}">
                  <c16:uniqueId val="{00000003-CED9-4281-B736-3A8F5F1962BE}"/>
                </c:ext>
              </c:extLst>
            </c:dLbl>
            <c:dLbl>
              <c:idx val="2"/>
              <c:layout>
                <c:manualLayout>
                  <c:x val="-0.17642642642642636"/>
                  <c:y val="-0.27160485726321254"/>
                </c:manualLayout>
              </c:layout>
              <c:tx>
                <c:rich>
                  <a:bodyPr rot="0" spcFirstLastPara="1" vertOverflow="ellipsis" vert="horz" wrap="square" lIns="38100" tIns="19050" rIns="38100" bIns="19050" anchor="ctr" anchorCtr="1">
                    <a:spAutoFit/>
                  </a:bodyPr>
                  <a:lstStyle/>
                  <a:p>
                    <a:pPr>
                      <a:defRPr sz="2000" b="0" i="0" u="none" strike="noStrike" kern="1200" spc="0" baseline="0">
                        <a:solidFill>
                          <a:schemeClr val="bg1"/>
                        </a:solidFill>
                        <a:latin typeface="Impact" panose="020B0806030902050204" pitchFamily="34" charset="0"/>
                        <a:ea typeface="+mn-ea"/>
                        <a:cs typeface="+mn-cs"/>
                      </a:defRPr>
                    </a:pPr>
                    <a:fld id="{7CA5CC98-5001-457F-AA99-6FD9E25CE40B}" type="CATEGORYNAME">
                      <a:rPr lang="en-US" sz="1600" b="0" baseline="0" smtClean="0">
                        <a:solidFill>
                          <a:schemeClr val="bg1"/>
                        </a:solidFill>
                        <a:latin typeface="Impact" panose="020B0806030902050204" pitchFamily="34" charset="0"/>
                      </a:rPr>
                      <a:pPr>
                        <a:defRPr sz="2000" b="0">
                          <a:solidFill>
                            <a:schemeClr val="bg1"/>
                          </a:solidFill>
                          <a:latin typeface="Impact" panose="020B0806030902050204" pitchFamily="34" charset="0"/>
                        </a:defRPr>
                      </a:pPr>
                      <a:t>[CATEGORY NAME]</a:t>
                    </a:fld>
                    <a:endParaRPr lang="en-US" sz="1600" b="0" baseline="0" dirty="0">
                      <a:solidFill>
                        <a:schemeClr val="bg1"/>
                      </a:solidFill>
                      <a:latin typeface="Impact" panose="020B0806030902050204" pitchFamily="34" charset="0"/>
                    </a:endParaRPr>
                  </a:p>
                  <a:p>
                    <a:pPr>
                      <a:defRPr sz="2000" b="0">
                        <a:solidFill>
                          <a:schemeClr val="bg1"/>
                        </a:solidFill>
                        <a:latin typeface="Impact" panose="020B0806030902050204" pitchFamily="34" charset="0"/>
                      </a:defRPr>
                    </a:pPr>
                    <a:r>
                      <a:rPr lang="en-US" sz="1600" b="0" baseline="0" dirty="0">
                        <a:solidFill>
                          <a:schemeClr val="bg1"/>
                        </a:solidFill>
                        <a:latin typeface="Impact" panose="020B0806030902050204" pitchFamily="34" charset="0"/>
                      </a:rPr>
                      <a:t>  </a:t>
                    </a:r>
                    <a:r>
                      <a:rPr lang="en-US" sz="2000" b="0" baseline="0" dirty="0">
                        <a:solidFill>
                          <a:schemeClr val="bg1"/>
                        </a:solidFill>
                        <a:latin typeface="Impact" panose="020B0806030902050204" pitchFamily="34" charset="0"/>
                      </a:rPr>
                      <a:t>    </a:t>
                    </a:r>
                    <a:r>
                      <a:rPr lang="en-US" sz="2800" b="0" baseline="0" dirty="0">
                        <a:solidFill>
                          <a:schemeClr val="bg1"/>
                        </a:solidFill>
                        <a:latin typeface="Impact" panose="020B0806030902050204" pitchFamily="34" charset="0"/>
                      </a:rPr>
                      <a:t>$68,346</a:t>
                    </a:r>
                  </a:p>
                </c:rich>
              </c:tx>
              <c:spPr>
                <a:noFill/>
                <a:ln>
                  <a:noFill/>
                </a:ln>
                <a:effectLst/>
              </c:spPr>
              <c:txPr>
                <a:bodyPr rot="0" spcFirstLastPara="1" vertOverflow="ellipsis" vert="horz" wrap="square" lIns="38100" tIns="19050" rIns="38100" bIns="19050" anchor="ctr" anchorCtr="1">
                  <a:spAutoFit/>
                </a:bodyPr>
                <a:lstStyle/>
                <a:p>
                  <a:pPr>
                    <a:defRPr sz="2000" b="0" i="0" u="none" strike="noStrike" kern="1200" spc="0" baseline="0">
                      <a:solidFill>
                        <a:schemeClr val="bg1"/>
                      </a:solidFill>
                      <a:latin typeface="Impact" panose="020B0806030902050204" pitchFamily="34" charset="0"/>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layout>
                    <c:manualLayout>
                      <c:w val="0.36245501406918729"/>
                      <c:h val="0.14169761187258997"/>
                    </c:manualLayout>
                  </c15:layout>
                  <c15:dlblFieldTable/>
                  <c15:showDataLabelsRange val="0"/>
                </c:ext>
                <c:ext xmlns:c16="http://schemas.microsoft.com/office/drawing/2014/chart" uri="{C3380CC4-5D6E-409C-BE32-E72D297353CC}">
                  <c16:uniqueId val="{00000005-CED9-4281-B736-3A8F5F1962BE}"/>
                </c:ext>
              </c:extLst>
            </c:dLbl>
            <c:dLbl>
              <c:idx val="3"/>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5571E0EF-1FD0-4CCA-BFA0-E13C0A135B9A}" type="CATEGORYNAME">
                      <a:rPr lang="en-US"/>
                      <a:pPr>
                        <a:defRPr>
                          <a:solidFill>
                            <a:schemeClr val="accent1"/>
                          </a:solidFill>
                        </a:defRPr>
                      </a:pPr>
                      <a:t>[CATEGORY NAME]</a:t>
                    </a:fld>
                    <a:r>
                      <a:rPr lang="en-US"/>
                      <a:t> </a:t>
                    </a:r>
                  </a:p>
                  <a:p>
                    <a:pPr>
                      <a:defRPr>
                        <a:solidFill>
                          <a:schemeClr val="accent1"/>
                        </a:solidFill>
                      </a:defRPr>
                    </a:pPr>
                    <a:fld id="{A3BE3168-C425-4E66-B10A-76232E5B6B44}" type="VALUE">
                      <a:rPr lang="en-US"/>
                      <a:pPr>
                        <a:defRPr>
                          <a:solidFill>
                            <a:schemeClr val="accent1"/>
                          </a:solid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CED9-4281-B736-3A8F5F1962BE}"/>
                </c:ext>
              </c:extLst>
            </c:dLbl>
            <c:spPr>
              <a:noFill/>
              <a:ln>
                <a:noFill/>
              </a:ln>
              <a:effectLst/>
            </c:sp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Winter Funding</c:v>
                </c:pt>
                <c:pt idx="1">
                  <c:v>Summer Funding</c:v>
                </c:pt>
                <c:pt idx="2">
                  <c:v>Admin &amp; Operations</c:v>
                </c:pt>
              </c:strCache>
            </c:strRef>
          </c:cat>
          <c:val>
            <c:numRef>
              <c:f>Sheet1!$B$2:$B$4</c:f>
              <c:numCache>
                <c:formatCode>#,##0</c:formatCode>
                <c:ptCount val="3"/>
                <c:pt idx="0" formatCode="&quot;$&quot;#,##0_);[Red]\(&quot;$&quot;#,##0\)">
                  <c:v>220485</c:v>
                </c:pt>
                <c:pt idx="1">
                  <c:v>100628</c:v>
                </c:pt>
                <c:pt idx="2" formatCode="&quot;$&quot;#,##0_);[Red]\(&quot;$&quot;#,##0\)">
                  <c:v>68346</c:v>
                </c:pt>
              </c:numCache>
            </c:numRef>
          </c:val>
          <c:extLst>
            <c:ext xmlns:c16="http://schemas.microsoft.com/office/drawing/2014/chart" uri="{C3380CC4-5D6E-409C-BE32-E72D297353CC}">
              <c16:uniqueId val="{0000001C-CED9-4281-B736-3A8F5F1962BE}"/>
            </c:ext>
          </c:extLst>
        </c:ser>
        <c:dLbls>
          <c:dLblPos val="outEnd"/>
          <c:showLegendKey val="0"/>
          <c:showVal val="0"/>
          <c:showCatName val="0"/>
          <c:showSerName val="0"/>
          <c:showPercent val="1"/>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36.svg"/></Relationships>
</file>

<file path=ppt/drawings/drawing1.xml><?xml version="1.0" encoding="utf-8"?>
<c:userShapes xmlns:c="http://schemas.openxmlformats.org/drawingml/2006/chart">
  <cdr:relSizeAnchor xmlns:cdr="http://schemas.openxmlformats.org/drawingml/2006/chartDrawing">
    <cdr:from>
      <cdr:x>0.23585</cdr:x>
      <cdr:y>0.24691</cdr:y>
    </cdr:from>
    <cdr:to>
      <cdr:x>0.27909</cdr:x>
      <cdr:y>0.30617</cdr:y>
    </cdr:to>
    <cdr:pic>
      <cdr:nvPicPr>
        <cdr:cNvPr id="4" name="Graphic 1" descr="Snowflake with solid fill">
          <a:extLst xmlns:a="http://schemas.openxmlformats.org/drawingml/2006/main">
            <a:ext uri="{FF2B5EF4-FFF2-40B4-BE49-F238E27FC236}">
              <a16:creationId xmlns:a16="http://schemas.microsoft.com/office/drawing/2014/main" id="{32E03265-944C-4259-EAFF-B9C903CE5CF7}"/>
            </a:ext>
          </a:extLst>
        </cdr:cNvPr>
        <cdr:cNvPicPr>
          <a:picLocks xmlns:a="http://schemas.openxmlformats.org/drawingml/2006/main" noChangeAspect="1"/>
        </cdr:cNvPicPr>
      </cdr:nvPicPr>
      <cdr:blipFill>
        <a:blip xmlns:a="http://schemas.openxmlformats.org/drawingml/2006/main" xmlns:r="http://schemas.openxmlformats.org/officeDocument/2006/relationships">
          <a:extLst>
            <a:ext uri="{96DAC541-7B7A-43D3-8B79-37D633B846F1}">
              <asvg:svgBlip xmlns:asvg="http://schemas.microsoft.com/office/drawing/2016/SVG/main" r:embed="rId1"/>
            </a:ext>
          </a:extLst>
        </a:blip>
        <a:stretch xmlns:a="http://schemas.openxmlformats.org/drawingml/2006/main">
          <a:fillRect/>
        </a:stretch>
      </cdr:blipFill>
      <cdr:spPr>
        <a:xfrm xmlns:a="http://schemas.openxmlformats.org/drawingml/2006/main">
          <a:off x="1905000" y="1524000"/>
          <a:ext cx="349285" cy="365760"/>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B8FC72E2-BCDC-4352-99D4-4F0C226417DA}" type="datetimeFigureOut">
              <a:rPr lang="en-US" smtClean="0"/>
              <a:t>7/22/2026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D998A0B9-1643-4081-84FB-FE735B9EDC36}" type="slidenum">
              <a:rPr lang="en-US" smtClean="0"/>
              <a:t>‹#›</a:t>
            </a:fld>
            <a:endParaRPr lang="en-US"/>
          </a:p>
        </p:txBody>
      </p:sp>
    </p:spTree>
    <p:extLst>
      <p:ext uri="{BB962C8B-B14F-4D97-AF65-F5344CB8AC3E}">
        <p14:creationId xmlns:p14="http://schemas.microsoft.com/office/powerpoint/2010/main" val="2091103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a:extLst>
            <a:ext uri="{FF2B5EF4-FFF2-40B4-BE49-F238E27FC236}">
              <a16:creationId xmlns:a16="http://schemas.microsoft.com/office/drawing/2014/main" id="{DCBC38FC-DDC6-E414-A33A-6B78CC6C3569}"/>
            </a:ext>
          </a:extLst>
        </p:cNvPr>
        <p:cNvGrpSpPr/>
        <p:nvPr/>
      </p:nvGrpSpPr>
      <p:grpSpPr>
        <a:xfrm>
          <a:off x="0" y="0"/>
          <a:ext cx="0" cy="0"/>
          <a:chOff x="0" y="0"/>
          <a:chExt cx="0" cy="0"/>
        </a:xfrm>
      </p:grpSpPr>
      <p:sp>
        <p:nvSpPr>
          <p:cNvPr id="317" name="Google Shape;317;g2c97b8a765a_0_0:notes">
            <a:extLst>
              <a:ext uri="{FF2B5EF4-FFF2-40B4-BE49-F238E27FC236}">
                <a16:creationId xmlns:a16="http://schemas.microsoft.com/office/drawing/2014/main" id="{EF2F6C73-8A88-D6EA-D6C2-8FE4387A5FE0}"/>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8" name="Google Shape;318;g2c97b8a765a_0_0:notes">
            <a:extLst>
              <a:ext uri="{FF2B5EF4-FFF2-40B4-BE49-F238E27FC236}">
                <a16:creationId xmlns:a16="http://schemas.microsoft.com/office/drawing/2014/main" id="{A52A0D58-F6C1-8886-7A7E-FD86E32B0C5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16494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8" name="Google Shape;298;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10</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06698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a:extLst>
            <a:ext uri="{FF2B5EF4-FFF2-40B4-BE49-F238E27FC236}">
              <a16:creationId xmlns:a16="http://schemas.microsoft.com/office/drawing/2014/main" id="{E94F7306-F804-5DD6-A077-15B19DF08356}"/>
            </a:ext>
          </a:extLst>
        </p:cNvPr>
        <p:cNvGrpSpPr/>
        <p:nvPr/>
      </p:nvGrpSpPr>
      <p:grpSpPr>
        <a:xfrm>
          <a:off x="0" y="0"/>
          <a:ext cx="0" cy="0"/>
          <a:chOff x="0" y="0"/>
          <a:chExt cx="0" cy="0"/>
        </a:xfrm>
      </p:grpSpPr>
      <p:sp>
        <p:nvSpPr>
          <p:cNvPr id="317" name="Google Shape;317;g2c97b8a765a_0_0:notes">
            <a:extLst>
              <a:ext uri="{FF2B5EF4-FFF2-40B4-BE49-F238E27FC236}">
                <a16:creationId xmlns:a16="http://schemas.microsoft.com/office/drawing/2014/main" id="{F59D9B49-4C51-8F77-1287-A7F26C78DFE6}"/>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US" dirty="0"/>
          </a:p>
        </p:txBody>
      </p:sp>
      <p:sp>
        <p:nvSpPr>
          <p:cNvPr id="318" name="Google Shape;318;g2c97b8a765a_0_0:notes">
            <a:extLst>
              <a:ext uri="{FF2B5EF4-FFF2-40B4-BE49-F238E27FC236}">
                <a16:creationId xmlns:a16="http://schemas.microsoft.com/office/drawing/2014/main" id="{2925E363-0A15-4E23-1551-F8530CAD140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254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c97b8a765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US" dirty="0"/>
          </a:p>
        </p:txBody>
      </p:sp>
      <p:sp>
        <p:nvSpPr>
          <p:cNvPr id="318" name="Google Shape;318;g2c97b8a765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42928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c97b8a765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8" name="Google Shape;318;g2c97b8a765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56432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c97b8a765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8" name="Google Shape;318;g2c97b8a765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45699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a:extLst>
            <a:ext uri="{FF2B5EF4-FFF2-40B4-BE49-F238E27FC236}">
              <a16:creationId xmlns:a16="http://schemas.microsoft.com/office/drawing/2014/main" id="{6E24A230-D978-1D2D-5C61-DFEBD268C2E7}"/>
            </a:ext>
          </a:extLst>
        </p:cNvPr>
        <p:cNvGrpSpPr/>
        <p:nvPr/>
      </p:nvGrpSpPr>
      <p:grpSpPr>
        <a:xfrm>
          <a:off x="0" y="0"/>
          <a:ext cx="0" cy="0"/>
          <a:chOff x="0" y="0"/>
          <a:chExt cx="0" cy="0"/>
        </a:xfrm>
      </p:grpSpPr>
      <p:sp>
        <p:nvSpPr>
          <p:cNvPr id="296" name="Google Shape;296;p31:notes">
            <a:extLst>
              <a:ext uri="{FF2B5EF4-FFF2-40B4-BE49-F238E27FC236}">
                <a16:creationId xmlns:a16="http://schemas.microsoft.com/office/drawing/2014/main" id="{66D533E6-3358-C13F-F6D1-A676F168554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31:notes">
            <a:extLst>
              <a:ext uri="{FF2B5EF4-FFF2-40B4-BE49-F238E27FC236}">
                <a16:creationId xmlns:a16="http://schemas.microsoft.com/office/drawing/2014/main" id="{69679FBE-FBDE-2EA9-CA6A-F340B1B76B8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8" name="Google Shape;298;p31:notes">
            <a:extLst>
              <a:ext uri="{FF2B5EF4-FFF2-40B4-BE49-F238E27FC236}">
                <a16:creationId xmlns:a16="http://schemas.microsoft.com/office/drawing/2014/main" id="{47B5E937-AA12-8FF1-7EB0-9F6829A1EDD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899703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a:extLst>
            <a:ext uri="{FF2B5EF4-FFF2-40B4-BE49-F238E27FC236}">
              <a16:creationId xmlns:a16="http://schemas.microsoft.com/office/drawing/2014/main" id="{B905AC2B-1E0E-332E-8A5C-65B368681084}"/>
            </a:ext>
          </a:extLst>
        </p:cNvPr>
        <p:cNvGrpSpPr/>
        <p:nvPr/>
      </p:nvGrpSpPr>
      <p:grpSpPr>
        <a:xfrm>
          <a:off x="0" y="0"/>
          <a:ext cx="0" cy="0"/>
          <a:chOff x="0" y="0"/>
          <a:chExt cx="0" cy="0"/>
        </a:xfrm>
      </p:grpSpPr>
      <p:sp>
        <p:nvSpPr>
          <p:cNvPr id="296" name="Google Shape;296;p31:notes">
            <a:extLst>
              <a:ext uri="{FF2B5EF4-FFF2-40B4-BE49-F238E27FC236}">
                <a16:creationId xmlns:a16="http://schemas.microsoft.com/office/drawing/2014/main" id="{25A84D80-E684-646B-58F8-79BE74285AA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31:notes">
            <a:extLst>
              <a:ext uri="{FF2B5EF4-FFF2-40B4-BE49-F238E27FC236}">
                <a16:creationId xmlns:a16="http://schemas.microsoft.com/office/drawing/2014/main" id="{227D8140-38DA-9816-687C-D08ED55AC95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8" name="Google Shape;298;p31:notes">
            <a:extLst>
              <a:ext uri="{FF2B5EF4-FFF2-40B4-BE49-F238E27FC236}">
                <a16:creationId xmlns:a16="http://schemas.microsoft.com/office/drawing/2014/main" id="{0F331300-10FC-9EAD-32ED-8FAF6B93D4E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16</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189143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a:extLst>
            <a:ext uri="{FF2B5EF4-FFF2-40B4-BE49-F238E27FC236}">
              <a16:creationId xmlns:a16="http://schemas.microsoft.com/office/drawing/2014/main" id="{18F217FF-0FDE-5D28-3123-502F39F7CF75}"/>
            </a:ext>
          </a:extLst>
        </p:cNvPr>
        <p:cNvGrpSpPr/>
        <p:nvPr/>
      </p:nvGrpSpPr>
      <p:grpSpPr>
        <a:xfrm>
          <a:off x="0" y="0"/>
          <a:ext cx="0" cy="0"/>
          <a:chOff x="0" y="0"/>
          <a:chExt cx="0" cy="0"/>
        </a:xfrm>
      </p:grpSpPr>
      <p:sp>
        <p:nvSpPr>
          <p:cNvPr id="317" name="Google Shape;317;g2c97b8a765a_0_0:notes">
            <a:extLst>
              <a:ext uri="{FF2B5EF4-FFF2-40B4-BE49-F238E27FC236}">
                <a16:creationId xmlns:a16="http://schemas.microsoft.com/office/drawing/2014/main" id="{DA88F06C-5E5C-983D-DC90-1453DFF14DC4}"/>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8" name="Google Shape;318;g2c97b8a765a_0_0:notes">
            <a:extLst>
              <a:ext uri="{FF2B5EF4-FFF2-40B4-BE49-F238E27FC236}">
                <a16:creationId xmlns:a16="http://schemas.microsoft.com/office/drawing/2014/main" id="{56AD20B1-12C4-92B8-3E54-23E8AF25135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68922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c97b8a765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8" name="Google Shape;318;g2c97b8a765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95428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a:extLst>
            <a:ext uri="{FF2B5EF4-FFF2-40B4-BE49-F238E27FC236}">
              <a16:creationId xmlns:a16="http://schemas.microsoft.com/office/drawing/2014/main" id="{60538679-1172-A579-7711-DF79148D36D3}"/>
            </a:ext>
          </a:extLst>
        </p:cNvPr>
        <p:cNvGrpSpPr/>
        <p:nvPr/>
      </p:nvGrpSpPr>
      <p:grpSpPr>
        <a:xfrm>
          <a:off x="0" y="0"/>
          <a:ext cx="0" cy="0"/>
          <a:chOff x="0" y="0"/>
          <a:chExt cx="0" cy="0"/>
        </a:xfrm>
      </p:grpSpPr>
      <p:sp>
        <p:nvSpPr>
          <p:cNvPr id="317" name="Google Shape;317;g2c97b8a765a_0_0:notes">
            <a:extLst>
              <a:ext uri="{FF2B5EF4-FFF2-40B4-BE49-F238E27FC236}">
                <a16:creationId xmlns:a16="http://schemas.microsoft.com/office/drawing/2014/main" id="{6AC9A4B7-301C-299B-D4F1-7723DDA9732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8" name="Google Shape;318;g2c97b8a765a_0_0:notes">
            <a:extLst>
              <a:ext uri="{FF2B5EF4-FFF2-40B4-BE49-F238E27FC236}">
                <a16:creationId xmlns:a16="http://schemas.microsoft.com/office/drawing/2014/main" id="{33CF639F-63B4-8456-97A3-6A15E61E249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42359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98A0B9-1643-4081-84FB-FE735B9EDC36}" type="slidenum">
              <a:rPr lang="en-US" smtClean="0"/>
              <a:t>4</a:t>
            </a:fld>
            <a:endParaRPr lang="en-US"/>
          </a:p>
        </p:txBody>
      </p:sp>
    </p:spTree>
    <p:extLst>
      <p:ext uri="{BB962C8B-B14F-4D97-AF65-F5344CB8AC3E}">
        <p14:creationId xmlns:p14="http://schemas.microsoft.com/office/powerpoint/2010/main" val="2755516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c97b8a765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8" name="Google Shape;318;g2c97b8a765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80364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a:extLst>
            <a:ext uri="{FF2B5EF4-FFF2-40B4-BE49-F238E27FC236}">
              <a16:creationId xmlns:a16="http://schemas.microsoft.com/office/drawing/2014/main" id="{CA9D04EB-1C19-0C5B-BA30-E1BDB1FD02DE}"/>
            </a:ext>
          </a:extLst>
        </p:cNvPr>
        <p:cNvGrpSpPr/>
        <p:nvPr/>
      </p:nvGrpSpPr>
      <p:grpSpPr>
        <a:xfrm>
          <a:off x="0" y="0"/>
          <a:ext cx="0" cy="0"/>
          <a:chOff x="0" y="0"/>
          <a:chExt cx="0" cy="0"/>
        </a:xfrm>
      </p:grpSpPr>
      <p:sp>
        <p:nvSpPr>
          <p:cNvPr id="317" name="Google Shape;317;g2c97b8a765a_0_0:notes">
            <a:extLst>
              <a:ext uri="{FF2B5EF4-FFF2-40B4-BE49-F238E27FC236}">
                <a16:creationId xmlns:a16="http://schemas.microsoft.com/office/drawing/2014/main" id="{19D79290-21BF-1B03-DD59-B3F07DCFCC4B}"/>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8" name="Google Shape;318;g2c97b8a765a_0_0:notes">
            <a:extLst>
              <a:ext uri="{FF2B5EF4-FFF2-40B4-BE49-F238E27FC236}">
                <a16:creationId xmlns:a16="http://schemas.microsoft.com/office/drawing/2014/main" id="{3666977F-290A-F9D2-AEDF-998AE59F200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1073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a:extLst>
            <a:ext uri="{FF2B5EF4-FFF2-40B4-BE49-F238E27FC236}">
              <a16:creationId xmlns:a16="http://schemas.microsoft.com/office/drawing/2014/main" id="{5E9A6B52-19B9-FDCB-1C08-9EE8EB196850}"/>
            </a:ext>
          </a:extLst>
        </p:cNvPr>
        <p:cNvGrpSpPr/>
        <p:nvPr/>
      </p:nvGrpSpPr>
      <p:grpSpPr>
        <a:xfrm>
          <a:off x="0" y="0"/>
          <a:ext cx="0" cy="0"/>
          <a:chOff x="0" y="0"/>
          <a:chExt cx="0" cy="0"/>
        </a:xfrm>
      </p:grpSpPr>
      <p:sp>
        <p:nvSpPr>
          <p:cNvPr id="317" name="Google Shape;317;g2c97b8a765a_0_0:notes">
            <a:extLst>
              <a:ext uri="{FF2B5EF4-FFF2-40B4-BE49-F238E27FC236}">
                <a16:creationId xmlns:a16="http://schemas.microsoft.com/office/drawing/2014/main" id="{A8644DF6-80AF-01F9-D5CE-116EA3257493}"/>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8" name="Google Shape;318;g2c97b8a765a_0_0:notes">
            <a:extLst>
              <a:ext uri="{FF2B5EF4-FFF2-40B4-BE49-F238E27FC236}">
                <a16:creationId xmlns:a16="http://schemas.microsoft.com/office/drawing/2014/main" id="{128CB3E9-1A58-CC75-A8F9-EF957EA226D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7464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c97b8a765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8" name="Google Shape;318;g2c97b8a765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36306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c97b8a765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8" name="Google Shape;318;g2c97b8a765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56618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email">
            <a:extLst>
              <a:ext uri="{28A0092B-C50C-407E-A947-70E740481C1C}">
                <a14:useLocalDpi xmlns:a14="http://schemas.microsoft.com/office/drawing/2010/main"/>
              </a:ext>
            </a:extLst>
          </a:blip>
          <a:stretch>
            <a:fillRect/>
          </a:stretch>
        </p:blipFill>
        <p:spPr>
          <a:xfrm>
            <a:off x="0" y="5878"/>
            <a:ext cx="12192001" cy="4854219"/>
          </a:xfrm>
          <a:prstGeom prst="rect">
            <a:avLst/>
          </a:prstGeom>
        </p:spPr>
      </p:pic>
      <p:sp>
        <p:nvSpPr>
          <p:cNvPr id="2" name="Holder 2"/>
          <p:cNvSpPr>
            <a:spLocks noGrp="1"/>
          </p:cNvSpPr>
          <p:nvPr>
            <p:ph type="ctrTitle"/>
          </p:nvPr>
        </p:nvSpPr>
        <p:spPr>
          <a:xfrm>
            <a:off x="500810" y="101488"/>
            <a:ext cx="5452745" cy="2284730"/>
          </a:xfrm>
          <a:prstGeom prst="rect">
            <a:avLst/>
          </a:prstGeom>
        </p:spPr>
        <p:txBody>
          <a:bodyPr wrap="square" lIns="0" tIns="0" rIns="0" bIns="0">
            <a:spAutoFit/>
          </a:bodyPr>
          <a:lstStyle>
            <a:lvl1pPr>
              <a:defRPr sz="3700" b="1" i="0">
                <a:solidFill>
                  <a:srgbClr val="203864"/>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rgbClr val="203864"/>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7"/>
        <p:cNvGrpSpPr/>
        <p:nvPr/>
      </p:nvGrpSpPr>
      <p:grpSpPr>
        <a:xfrm>
          <a:off x="0" y="0"/>
          <a:ext cx="0" cy="0"/>
          <a:chOff x="0" y="0"/>
          <a:chExt cx="0" cy="0"/>
        </a:xfrm>
      </p:grpSpPr>
      <p:sp>
        <p:nvSpPr>
          <p:cNvPr id="38" name="Google Shape;38;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23085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
        <p:cNvGrpSpPr/>
        <p:nvPr/>
      </p:nvGrpSpPr>
      <p:grpSpPr>
        <a:xfrm>
          <a:off x="0" y="0"/>
          <a:ext cx="0" cy="0"/>
          <a:chOff x="0" y="0"/>
          <a:chExt cx="0" cy="0"/>
        </a:xfrm>
      </p:grpSpPr>
      <p:sp>
        <p:nvSpPr>
          <p:cNvPr id="45" name="Google Shape;45;p1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1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36654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3"/>
        <p:cNvGrpSpPr/>
        <p:nvPr/>
      </p:nvGrpSpPr>
      <p:grpSpPr>
        <a:xfrm>
          <a:off x="0" y="0"/>
          <a:ext cx="0" cy="0"/>
          <a:chOff x="0" y="0"/>
          <a:chExt cx="0" cy="0"/>
        </a:xfrm>
      </p:grpSpPr>
      <p:sp>
        <p:nvSpPr>
          <p:cNvPr id="54" name="Google Shape;5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97692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80398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0"/>
          <p:cNvSpPr>
            <a:spLocks noGrp="1"/>
          </p:cNvSpPr>
          <p:nvPr>
            <p:ph type="pic" idx="2"/>
          </p:nvPr>
        </p:nvSpPr>
        <p:spPr>
          <a:xfrm>
            <a:off x="5183188" y="987425"/>
            <a:ext cx="6172200" cy="4873625"/>
          </a:xfrm>
          <a:prstGeom prst="rect">
            <a:avLst/>
          </a:prstGeom>
          <a:noFill/>
          <a:ln>
            <a:noFill/>
          </a:ln>
        </p:spPr>
      </p:sp>
      <p:sp>
        <p:nvSpPr>
          <p:cNvPr id="68" name="Google Shape;68;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043330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3249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91560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rgbClr val="203864"/>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rgbClr val="203864"/>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rgbClr val="203864"/>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rgbClr val="203864"/>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21"/>
        <p:cNvGrpSpPr/>
        <p:nvPr/>
      </p:nvGrpSpPr>
      <p:grpSpPr>
        <a:xfrm>
          <a:off x="0" y="0"/>
          <a:ext cx="0" cy="0"/>
          <a:chOff x="0" y="0"/>
          <a:chExt cx="0" cy="0"/>
        </a:xfrm>
      </p:grpSpPr>
      <p:sp>
        <p:nvSpPr>
          <p:cNvPr id="22" name="Google Shape;2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3654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18470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5"/>
        <p:cNvGrpSpPr/>
        <p:nvPr/>
      </p:nvGrpSpPr>
      <p:grpSpPr>
        <a:xfrm>
          <a:off x="0" y="0"/>
          <a:ext cx="0" cy="0"/>
          <a:chOff x="0" y="0"/>
          <a:chExt cx="0" cy="0"/>
        </a:xfrm>
      </p:grpSpPr>
      <p:sp>
        <p:nvSpPr>
          <p:cNvPr id="26" name="Google Shape;26;p1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8" name="Google Shape;28;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46596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1"/>
        <p:cNvGrpSpPr/>
        <p:nvPr/>
      </p:nvGrpSpPr>
      <p:grpSpPr>
        <a:xfrm>
          <a:off x="0" y="0"/>
          <a:ext cx="0" cy="0"/>
          <a:chOff x="0" y="0"/>
          <a:chExt cx="0" cy="0"/>
        </a:xfrm>
      </p:grpSpPr>
      <p:sp>
        <p:nvSpPr>
          <p:cNvPr id="32" name="Google Shape;32;p1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633347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theme" Target="../theme/theme2.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24801" y="297687"/>
            <a:ext cx="11142396" cy="589280"/>
          </a:xfrm>
          <a:prstGeom prst="rect">
            <a:avLst/>
          </a:prstGeom>
        </p:spPr>
        <p:txBody>
          <a:bodyPr wrap="square" lIns="0" tIns="0" rIns="0" bIns="0">
            <a:spAutoFit/>
          </a:bodyPr>
          <a:lstStyle>
            <a:lvl1pPr>
              <a:defRPr sz="3700" b="1" i="0">
                <a:solidFill>
                  <a:srgbClr val="203864"/>
                </a:solidFill>
                <a:latin typeface="Calibri"/>
                <a:cs typeface="Calibri"/>
              </a:defRPr>
            </a:lvl1pPr>
          </a:lstStyle>
          <a:p>
            <a:endParaRPr/>
          </a:p>
        </p:txBody>
      </p:sp>
      <p:sp>
        <p:nvSpPr>
          <p:cNvPr id="3" name="Holder 3"/>
          <p:cNvSpPr>
            <a:spLocks noGrp="1"/>
          </p:cNvSpPr>
          <p:nvPr>
            <p:ph type="body" idx="1"/>
          </p:nvPr>
        </p:nvSpPr>
        <p:spPr>
          <a:xfrm>
            <a:off x="530251" y="1902340"/>
            <a:ext cx="5351780" cy="4335145"/>
          </a:xfrm>
          <a:prstGeom prst="rect">
            <a:avLst/>
          </a:prstGeom>
        </p:spPr>
        <p:txBody>
          <a:bodyPr wrap="square" lIns="0" tIns="0" rIns="0" bIns="0">
            <a:spAutoFit/>
          </a:bodyPr>
          <a:lstStyle>
            <a:lvl1pPr>
              <a:defRPr sz="1800" b="0" i="0">
                <a:solidFill>
                  <a:srgbClr val="203864"/>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62676274"/>
      </p:ext>
    </p:extLst>
  </p:cSld>
  <p:clrMap bg1="lt1" tx1="dk1" bg2="dk2" tx2="lt2" accent1="accent1" accent2="accent2" accent3="accent3" accent4="accent4" accent5="accent5" accent6="accent6" hlink="hlink" folHlink="folHlink"/>
  <p:sldLayoutIdLst>
    <p:sldLayoutId id="2147483668"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svg"/><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43.jpeg"/></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hyperlink" Target="http://www.nationalnordicfoundation.org/" TargetMode="External"/><Relationship Id="rId3" Type="http://schemas.openxmlformats.org/officeDocument/2006/relationships/image" Target="../media/image51.jpe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hyperlink" Target="https://nationalnordicfoundation.org/donat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hyperlink" Target="https://nationalnordicfoundation.org/donate/" TargetMode="External"/><Relationship Id="rId5" Type="http://schemas.openxmlformats.org/officeDocument/2006/relationships/image" Target="../media/image56.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5.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8.png"/><Relationship Id="rId18" Type="http://schemas.microsoft.com/office/2007/relationships/hdphoto" Target="../media/hdphoto8.wdp"/><Relationship Id="rId26" Type="http://schemas.microsoft.com/office/2007/relationships/hdphoto" Target="../media/hdphoto11.wdp"/><Relationship Id="rId3" Type="http://schemas.openxmlformats.org/officeDocument/2006/relationships/image" Target="../media/image12.JPG"/><Relationship Id="rId21" Type="http://schemas.microsoft.com/office/2007/relationships/hdphoto" Target="../media/hdphoto9.wdp"/><Relationship Id="rId7" Type="http://schemas.openxmlformats.org/officeDocument/2006/relationships/image" Target="../media/image15.png"/><Relationship Id="rId12" Type="http://schemas.microsoft.com/office/2007/relationships/hdphoto" Target="../media/hdphoto5.wdp"/><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notesSlide" Target="../notesSlides/notesSlide5.xml"/><Relationship Id="rId16" Type="http://schemas.microsoft.com/office/2007/relationships/hdphoto" Target="../media/hdphoto7.wdp"/><Relationship Id="rId20" Type="http://schemas.openxmlformats.org/officeDocument/2006/relationships/image" Target="../media/image22.png"/><Relationship Id="rId1" Type="http://schemas.openxmlformats.org/officeDocument/2006/relationships/slideLayout" Target="../slideLayouts/slideLayout6.xml"/><Relationship Id="rId6" Type="http://schemas.microsoft.com/office/2007/relationships/hdphoto" Target="../media/hdphoto2.wdp"/><Relationship Id="rId11" Type="http://schemas.openxmlformats.org/officeDocument/2006/relationships/image" Target="../media/image17.png"/><Relationship Id="rId24" Type="http://schemas.microsoft.com/office/2007/relationships/hdphoto" Target="../media/hdphoto10.wdp"/><Relationship Id="rId5" Type="http://schemas.openxmlformats.org/officeDocument/2006/relationships/image" Target="../media/image14.png"/><Relationship Id="rId15" Type="http://schemas.openxmlformats.org/officeDocument/2006/relationships/image" Target="../media/image19.png"/><Relationship Id="rId23" Type="http://schemas.openxmlformats.org/officeDocument/2006/relationships/image" Target="../media/image24.png"/><Relationship Id="rId10" Type="http://schemas.microsoft.com/office/2007/relationships/hdphoto" Target="../media/hdphoto4.wdp"/><Relationship Id="rId19" Type="http://schemas.openxmlformats.org/officeDocument/2006/relationships/image" Target="../media/image21.jpeg"/><Relationship Id="rId4" Type="http://schemas.openxmlformats.org/officeDocument/2006/relationships/image" Target="../media/image13.png"/><Relationship Id="rId9" Type="http://schemas.openxmlformats.org/officeDocument/2006/relationships/image" Target="../media/image16.png"/><Relationship Id="rId14" Type="http://schemas.microsoft.com/office/2007/relationships/hdphoto" Target="../media/hdphoto6.wdp"/><Relationship Id="rId22"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13.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9">
          <a:extLst>
            <a:ext uri="{FF2B5EF4-FFF2-40B4-BE49-F238E27FC236}">
              <a16:creationId xmlns:a16="http://schemas.microsoft.com/office/drawing/2014/main" id="{74CC5BED-3BE8-560D-3E65-D323486AFB43}"/>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929B6A0A-D79C-5305-6B9D-92D159F0B671}"/>
              </a:ext>
            </a:extLst>
          </p:cNvPr>
          <p:cNvPicPr>
            <a:picLocks noChangeAspect="1"/>
          </p:cNvPicPr>
          <p:nvPr/>
        </p:nvPicPr>
        <p:blipFill>
          <a:blip r:embed="rId3" cstate="email">
            <a:alphaModFix/>
            <a:extLst>
              <a:ext uri="{28A0092B-C50C-407E-A947-70E740481C1C}">
                <a14:useLocalDpi xmlns:a14="http://schemas.microsoft.com/office/drawing/2010/main"/>
              </a:ext>
            </a:extLst>
          </a:blip>
          <a:srcRect/>
          <a:stretch/>
        </p:blipFill>
        <p:spPr>
          <a:xfrm>
            <a:off x="-535602" y="0"/>
            <a:ext cx="13937630" cy="7238999"/>
          </a:xfrm>
          <a:prstGeom prst="rect">
            <a:avLst/>
          </a:prstGeom>
        </p:spPr>
      </p:pic>
      <p:sp>
        <p:nvSpPr>
          <p:cNvPr id="11" name="Parallelogram 10">
            <a:extLst>
              <a:ext uri="{FF2B5EF4-FFF2-40B4-BE49-F238E27FC236}">
                <a16:creationId xmlns:a16="http://schemas.microsoft.com/office/drawing/2014/main" id="{4053F27D-0F10-2360-E5C1-3E568A66DF55}"/>
              </a:ext>
            </a:extLst>
          </p:cNvPr>
          <p:cNvSpPr/>
          <p:nvPr/>
        </p:nvSpPr>
        <p:spPr>
          <a:xfrm>
            <a:off x="381000" y="380999"/>
            <a:ext cx="6934200" cy="6858000"/>
          </a:xfrm>
          <a:prstGeom prst="parallelogram">
            <a:avLst>
              <a:gd name="adj" fmla="val 16538"/>
            </a:avLst>
          </a:prstGeom>
          <a:solidFill>
            <a:srgbClr val="033562">
              <a:alpha val="69804"/>
            </a:srgbClr>
          </a:solidFill>
          <a:ln w="6350">
            <a:solidFill>
              <a:schemeClr val="tx2">
                <a:lumMod val="60000"/>
                <a:lumOff val="40000"/>
              </a:schemeClr>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321;g2c97b8a765a_0_0">
            <a:extLst>
              <a:ext uri="{FF2B5EF4-FFF2-40B4-BE49-F238E27FC236}">
                <a16:creationId xmlns:a16="http://schemas.microsoft.com/office/drawing/2014/main" id="{B425C13A-3D1F-63B4-FD66-AEBCCEA2036E}"/>
              </a:ext>
            </a:extLst>
          </p:cNvPr>
          <p:cNvSpPr/>
          <p:nvPr/>
        </p:nvSpPr>
        <p:spPr>
          <a:xfrm>
            <a:off x="-352550" y="3124200"/>
            <a:ext cx="12897100" cy="4800599"/>
          </a:xfrm>
          <a:prstGeom prst="rect">
            <a:avLst/>
          </a:prstGeom>
          <a:gradFill>
            <a:gsLst>
              <a:gs pos="8000">
                <a:srgbClr val="033562">
                  <a:alpha val="92000"/>
                </a:srgbClr>
              </a:gs>
              <a:gs pos="55000">
                <a:srgbClr val="033562">
                  <a:alpha val="70000"/>
                </a:srgbClr>
              </a:gs>
              <a:gs pos="76000">
                <a:srgbClr val="43627E">
                  <a:alpha val="48000"/>
                </a:srgbClr>
              </a:gs>
              <a:gs pos="94000">
                <a:srgbClr val="43627E">
                  <a:alpha val="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 name="TextBox 6">
            <a:extLst>
              <a:ext uri="{FF2B5EF4-FFF2-40B4-BE49-F238E27FC236}">
                <a16:creationId xmlns:a16="http://schemas.microsoft.com/office/drawing/2014/main" id="{D9CE65D8-4C54-EEB5-D4DD-CA3169DE0368}"/>
              </a:ext>
            </a:extLst>
          </p:cNvPr>
          <p:cNvSpPr txBox="1"/>
          <p:nvPr/>
        </p:nvSpPr>
        <p:spPr>
          <a:xfrm>
            <a:off x="10515600" y="6400800"/>
            <a:ext cx="1423788" cy="215444"/>
          </a:xfrm>
          <a:prstGeom prst="rect">
            <a:avLst/>
          </a:prstGeom>
          <a:noFill/>
        </p:spPr>
        <p:txBody>
          <a:bodyPr wrap="none" rtlCol="0">
            <a:spAutoFit/>
          </a:bodyPr>
          <a:lstStyle/>
          <a:p>
            <a:r>
              <a:rPr lang="en-US" sz="800" dirty="0">
                <a:solidFill>
                  <a:schemeClr val="bg1">
                    <a:lumMod val="95000"/>
                  </a:schemeClr>
                </a:solidFill>
              </a:rPr>
              <a:t>Photo Credit: Steve Fuller  </a:t>
            </a:r>
          </a:p>
        </p:txBody>
      </p:sp>
      <p:pic>
        <p:nvPicPr>
          <p:cNvPr id="2" name="Picture 1">
            <a:extLst>
              <a:ext uri="{FF2B5EF4-FFF2-40B4-BE49-F238E27FC236}">
                <a16:creationId xmlns:a16="http://schemas.microsoft.com/office/drawing/2014/main" id="{BB6CAA6C-6D72-1430-B533-323804072B51}"/>
              </a:ext>
            </a:extLst>
          </p:cNvPr>
          <p:cNvPicPr>
            <a:picLocks noChangeAspect="1"/>
          </p:cNvPicPr>
          <p:nvPr/>
        </p:nvPicPr>
        <p:blipFill>
          <a:blip r:embed="rId4" cstate="email">
            <a:alphaModFix amt="85000"/>
            <a:extLst>
              <a:ext uri="{28A0092B-C50C-407E-A947-70E740481C1C}">
                <a14:useLocalDpi xmlns:a14="http://schemas.microsoft.com/office/drawing/2010/main"/>
              </a:ext>
            </a:extLst>
          </a:blip>
          <a:srcRect/>
          <a:stretch/>
        </p:blipFill>
        <p:spPr>
          <a:xfrm>
            <a:off x="-535602" y="0"/>
            <a:ext cx="13937627" cy="7238999"/>
          </a:xfrm>
          <a:prstGeom prst="rect">
            <a:avLst/>
          </a:prstGeom>
          <a:effectLst>
            <a:outerShdw blurRad="1270000" dist="1422400" dir="8100000" algn="tr" rotWithShape="0">
              <a:prstClr val="black">
                <a:alpha val="42000"/>
              </a:prstClr>
            </a:outerShdw>
          </a:effectLst>
        </p:spPr>
      </p:pic>
      <p:sp>
        <p:nvSpPr>
          <p:cNvPr id="8" name="Google Shape;167;p2">
            <a:extLst>
              <a:ext uri="{FF2B5EF4-FFF2-40B4-BE49-F238E27FC236}">
                <a16:creationId xmlns:a16="http://schemas.microsoft.com/office/drawing/2014/main" id="{04CF2C52-76BD-C669-588C-11BF04F07288}"/>
              </a:ext>
            </a:extLst>
          </p:cNvPr>
          <p:cNvSpPr txBox="1"/>
          <p:nvPr/>
        </p:nvSpPr>
        <p:spPr>
          <a:xfrm>
            <a:off x="800966" y="4306055"/>
            <a:ext cx="6094268" cy="1810712"/>
          </a:xfrm>
          <a:prstGeom prst="rect">
            <a:avLst/>
          </a:prstGeom>
          <a:noFill/>
          <a:ln>
            <a:noFill/>
          </a:ln>
        </p:spPr>
        <p:txBody>
          <a:bodyPr spcFirstLastPara="1" wrap="square" lIns="91425" tIns="45700" rIns="91425" bIns="45700" anchor="t" anchorCtr="0">
            <a:spAutoFit/>
          </a:bodyPr>
          <a:lstStyle/>
          <a:p>
            <a:pPr algn="ctr">
              <a:lnSpc>
                <a:spcPct val="100000"/>
              </a:lnSpc>
              <a:spcBef>
                <a:spcPts val="65"/>
              </a:spcBef>
            </a:pPr>
            <a:r>
              <a:rPr lang="en-US" sz="3600" spc="-10" dirty="0">
                <a:solidFill>
                  <a:schemeClr val="bg1"/>
                </a:solidFill>
                <a:latin typeface="Calibri"/>
                <a:cs typeface="Calibri"/>
              </a:rPr>
              <a:t>2025-</a:t>
            </a:r>
            <a:r>
              <a:rPr lang="en-US" sz="3600" dirty="0">
                <a:solidFill>
                  <a:schemeClr val="bg1"/>
                </a:solidFill>
                <a:latin typeface="Calibri"/>
                <a:cs typeface="Calibri"/>
              </a:rPr>
              <a:t>202</a:t>
            </a:r>
            <a:r>
              <a:rPr lang="en-US" sz="3600" spc="-50" dirty="0">
                <a:solidFill>
                  <a:schemeClr val="bg1"/>
                </a:solidFill>
                <a:latin typeface="Calibri"/>
                <a:cs typeface="Calibri"/>
              </a:rPr>
              <a:t>6</a:t>
            </a:r>
          </a:p>
          <a:p>
            <a:pPr algn="ctr">
              <a:lnSpc>
                <a:spcPct val="100000"/>
              </a:lnSpc>
              <a:spcBef>
                <a:spcPts val="65"/>
              </a:spcBef>
            </a:pPr>
            <a:r>
              <a:rPr lang="en-US" sz="6000" spc="-20" dirty="0">
                <a:solidFill>
                  <a:schemeClr val="bg1"/>
                </a:solidFill>
                <a:latin typeface="Impact" panose="020B0806030902050204" pitchFamily="34" charset="0"/>
                <a:cs typeface="Calibri"/>
              </a:rPr>
              <a:t>IMPACT</a:t>
            </a:r>
            <a:r>
              <a:rPr lang="en-US" sz="6000" spc="-35" dirty="0">
                <a:solidFill>
                  <a:schemeClr val="bg1"/>
                </a:solidFill>
                <a:latin typeface="Impact" panose="020B0806030902050204" pitchFamily="34" charset="0"/>
                <a:cs typeface="Calibri"/>
              </a:rPr>
              <a:t> </a:t>
            </a:r>
            <a:r>
              <a:rPr lang="en-US" sz="6000" spc="-10" dirty="0">
                <a:solidFill>
                  <a:schemeClr val="bg1"/>
                </a:solidFill>
                <a:latin typeface="Impact" panose="020B0806030902050204" pitchFamily="34" charset="0"/>
                <a:cs typeface="Calibri"/>
              </a:rPr>
              <a:t>REPORT</a:t>
            </a:r>
            <a:endParaRPr lang="en-US" sz="6000" dirty="0">
              <a:solidFill>
                <a:schemeClr val="bg1"/>
              </a:solidFill>
              <a:latin typeface="Impact" panose="020B0806030902050204" pitchFamily="34" charset="0"/>
              <a:cs typeface="Calibri"/>
            </a:endParaRPr>
          </a:p>
          <a:p>
            <a:pPr marL="0" marR="0" lvl="0" indent="0" algn="ctr" rtl="0">
              <a:lnSpc>
                <a:spcPct val="100000"/>
              </a:lnSpc>
              <a:spcBef>
                <a:spcPts val="0"/>
              </a:spcBef>
              <a:spcAft>
                <a:spcPts val="0"/>
              </a:spcAft>
              <a:buClr>
                <a:srgbClr val="FFFFFF"/>
              </a:buClr>
              <a:buSzPts val="2800"/>
              <a:buFont typeface="Calibri"/>
              <a:buNone/>
            </a:pPr>
            <a:endParaRPr sz="1400" b="0" i="0" u="none" strike="noStrike" cap="none" dirty="0">
              <a:solidFill>
                <a:schemeClr val="bg1"/>
              </a:solidFill>
              <a:latin typeface="Arial"/>
              <a:ea typeface="Arial"/>
              <a:cs typeface="Arial"/>
              <a:sym typeface="Arial"/>
            </a:endParaRPr>
          </a:p>
        </p:txBody>
      </p:sp>
      <p:pic>
        <p:nvPicPr>
          <p:cNvPr id="9" name="Picture 8">
            <a:extLst>
              <a:ext uri="{FF2B5EF4-FFF2-40B4-BE49-F238E27FC236}">
                <a16:creationId xmlns:a16="http://schemas.microsoft.com/office/drawing/2014/main" id="{A6E8FEC1-C74E-D1B9-B6C7-EBABB7CAC30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219200" y="1518233"/>
            <a:ext cx="5399309" cy="2520367"/>
          </a:xfrm>
          <a:prstGeom prst="rect">
            <a:avLst/>
          </a:prstGeom>
        </p:spPr>
      </p:pic>
    </p:spTree>
    <p:extLst>
      <p:ext uri="{BB962C8B-B14F-4D97-AF65-F5344CB8AC3E}">
        <p14:creationId xmlns:p14="http://schemas.microsoft.com/office/powerpoint/2010/main" val="188388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pic>
        <p:nvPicPr>
          <p:cNvPr id="4" name="Picture 3">
            <a:extLst>
              <a:ext uri="{FF2B5EF4-FFF2-40B4-BE49-F238E27FC236}">
                <a16:creationId xmlns:a16="http://schemas.microsoft.com/office/drawing/2014/main" id="{B1818A8B-386B-B169-4C51-B09A055E29E0}"/>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85800" y="-533400"/>
            <a:ext cx="15621000" cy="8008765"/>
          </a:xfrm>
          <a:prstGeom prst="rect">
            <a:avLst/>
          </a:prstGeom>
        </p:spPr>
      </p:pic>
      <p:sp>
        <p:nvSpPr>
          <p:cNvPr id="9" name="Google Shape;321;g2c97b8a765a_0_0">
            <a:extLst>
              <a:ext uri="{FF2B5EF4-FFF2-40B4-BE49-F238E27FC236}">
                <a16:creationId xmlns:a16="http://schemas.microsoft.com/office/drawing/2014/main" id="{8C104102-E135-FBE0-4A05-C663D671E50E}"/>
              </a:ext>
            </a:extLst>
          </p:cNvPr>
          <p:cNvSpPr/>
          <p:nvPr/>
        </p:nvSpPr>
        <p:spPr>
          <a:xfrm rot="21180835" flipV="1">
            <a:off x="-967411" y="-2879590"/>
            <a:ext cx="16461008" cy="6398078"/>
          </a:xfrm>
          <a:prstGeom prst="rect">
            <a:avLst/>
          </a:prstGeom>
          <a:gradFill>
            <a:gsLst>
              <a:gs pos="8000">
                <a:schemeClr val="bg1"/>
              </a:gs>
              <a:gs pos="94000">
                <a:schemeClr val="bg1">
                  <a:alpha val="0"/>
                </a:scheme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 name="Parallelogram 9">
            <a:extLst>
              <a:ext uri="{FF2B5EF4-FFF2-40B4-BE49-F238E27FC236}">
                <a16:creationId xmlns:a16="http://schemas.microsoft.com/office/drawing/2014/main" id="{2503C07B-4FA0-7184-40A8-72A4D0409900}"/>
              </a:ext>
            </a:extLst>
          </p:cNvPr>
          <p:cNvSpPr/>
          <p:nvPr/>
        </p:nvSpPr>
        <p:spPr>
          <a:xfrm>
            <a:off x="152400" y="728035"/>
            <a:ext cx="6553200" cy="7078112"/>
          </a:xfrm>
          <a:prstGeom prst="parallelogram">
            <a:avLst>
              <a:gd name="adj" fmla="val 16538"/>
            </a:avLst>
          </a:prstGeom>
          <a:solidFill>
            <a:srgbClr val="033562">
              <a:alpha val="69804"/>
            </a:srgbClr>
          </a:solidFill>
          <a:ln w="6350">
            <a:solidFill>
              <a:schemeClr val="tx2">
                <a:lumMod val="60000"/>
                <a:lumOff val="40000"/>
              </a:schemeClr>
            </a:solidFill>
          </a:ln>
          <a:effectLst>
            <a:outerShdw blurRad="7493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8B280FD8-95A3-71DB-77C7-9A5B05128065}"/>
              </a:ext>
            </a:extLst>
          </p:cNvPr>
          <p:cNvSpPr/>
          <p:nvPr/>
        </p:nvSpPr>
        <p:spPr>
          <a:xfrm>
            <a:off x="838200" y="2590800"/>
            <a:ext cx="5486400" cy="2950223"/>
          </a:xfrm>
          <a:prstGeom prst="ellipse">
            <a:avLst/>
          </a:prstGeom>
          <a:effectLst>
            <a:outerShdw blurRad="342900" dist="254000" dir="10260000" sx="90000" sy="-19000" rotWithShape="0">
              <a:prstClr val="black">
                <a:alpha val="85000"/>
              </a:prstClr>
            </a:outerShdw>
          </a:effectLst>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kern="1200"/>
          </a:p>
        </p:txBody>
      </p:sp>
      <p:graphicFrame>
        <p:nvGraphicFramePr>
          <p:cNvPr id="14" name="Google Shape;303;p31"/>
          <p:cNvGraphicFramePr/>
          <p:nvPr>
            <p:extLst>
              <p:ext uri="{D42A27DB-BD31-4B8C-83A1-F6EECF244321}">
                <p14:modId xmlns:p14="http://schemas.microsoft.com/office/powerpoint/2010/main" val="4029814553"/>
              </p:ext>
            </p:extLst>
          </p:nvPr>
        </p:nvGraphicFramePr>
        <p:xfrm>
          <a:off x="-990600" y="1522044"/>
          <a:ext cx="8077200" cy="6172200"/>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A33B68D3-5D18-2493-E82B-B2B8BAD649EB}"/>
              </a:ext>
            </a:extLst>
          </p:cNvPr>
          <p:cNvSpPr txBox="1"/>
          <p:nvPr/>
        </p:nvSpPr>
        <p:spPr>
          <a:xfrm>
            <a:off x="622392" y="6490156"/>
            <a:ext cx="1366080" cy="215444"/>
          </a:xfrm>
          <a:prstGeom prst="rect">
            <a:avLst/>
          </a:prstGeom>
          <a:noFill/>
        </p:spPr>
        <p:txBody>
          <a:bodyPr wrap="none" rtlCol="0">
            <a:spAutoFit/>
          </a:bodyPr>
          <a:lstStyle/>
          <a:p>
            <a:r>
              <a:rPr lang="en-US" sz="800" dirty="0">
                <a:solidFill>
                  <a:schemeClr val="bg1"/>
                </a:solidFill>
                <a:latin typeface="+mj-lt"/>
              </a:rPr>
              <a:t>Photo Credit: Steve Fuller</a:t>
            </a:r>
          </a:p>
        </p:txBody>
      </p:sp>
      <p:sp>
        <p:nvSpPr>
          <p:cNvPr id="313" name="Google Shape;313;p31"/>
          <p:cNvSpPr txBox="1"/>
          <p:nvPr/>
        </p:nvSpPr>
        <p:spPr>
          <a:xfrm>
            <a:off x="1447800" y="1295400"/>
            <a:ext cx="4721990" cy="6462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chemeClr val="bg1"/>
                </a:solidFill>
                <a:effectLst/>
                <a:uLnTx/>
                <a:uFillTx/>
                <a:latin typeface="Impact" panose="020B0806030902050204" pitchFamily="34" charset="0"/>
                <a:ea typeface="Arial"/>
                <a:cs typeface="Arial"/>
                <a:sym typeface="Arial"/>
              </a:rPr>
              <a:t>EXPENSES FY 2025 - 2026</a:t>
            </a:r>
            <a:endParaRPr kumimoji="0" lang="en-US" sz="1600" b="0" i="0" u="none" strike="noStrike" kern="0" cap="none" spc="0" normalizeH="0" baseline="0" noProof="0" dirty="0">
              <a:ln>
                <a:noFill/>
              </a:ln>
              <a:solidFill>
                <a:schemeClr val="bg1"/>
              </a:solidFill>
              <a:effectLst/>
              <a:uLnTx/>
              <a:uFillTx/>
              <a:latin typeface="Impact" panose="020B0806030902050204" pitchFamily="34" charset="0"/>
              <a:cs typeface="Arial"/>
              <a:sym typeface="Arial"/>
            </a:endParaRPr>
          </a:p>
        </p:txBody>
      </p:sp>
      <p:pic>
        <p:nvPicPr>
          <p:cNvPr id="21" name="Graphic 20" descr="Dim (Medium Sun) with solid fill">
            <a:extLst>
              <a:ext uri="{FF2B5EF4-FFF2-40B4-BE49-F238E27FC236}">
                <a16:creationId xmlns:a16="http://schemas.microsoft.com/office/drawing/2014/main" id="{7138A8CA-FBD8-2D08-0E62-474DAAC225E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19600" y="2914002"/>
            <a:ext cx="365760" cy="365760"/>
          </a:xfrm>
          <a:prstGeom prst="rect">
            <a:avLst/>
          </a:prstGeom>
        </p:spPr>
      </p:pic>
      <p:pic>
        <p:nvPicPr>
          <p:cNvPr id="23" name="Graphic 22" descr="Address Book with solid fill">
            <a:extLst>
              <a:ext uri="{FF2B5EF4-FFF2-40B4-BE49-F238E27FC236}">
                <a16:creationId xmlns:a16="http://schemas.microsoft.com/office/drawing/2014/main" id="{E772C05F-BF6C-766B-16EE-F866CC17E0E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246120" y="4509084"/>
            <a:ext cx="365760" cy="365760"/>
          </a:xfrm>
          <a:prstGeom prst="rect">
            <a:avLst/>
          </a:prstGeom>
        </p:spPr>
      </p:pic>
      <p:pic>
        <p:nvPicPr>
          <p:cNvPr id="6" name="Picture 5">
            <a:extLst>
              <a:ext uri="{FF2B5EF4-FFF2-40B4-BE49-F238E27FC236}">
                <a16:creationId xmlns:a16="http://schemas.microsoft.com/office/drawing/2014/main" id="{9347968E-36AA-2AE5-9613-94F41AB113AE}"/>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685800" y="-533400"/>
            <a:ext cx="15620995" cy="8008765"/>
          </a:xfrm>
          <a:prstGeom prst="rect">
            <a:avLst/>
          </a:prstGeom>
          <a:effectLst>
            <a:outerShdw blurRad="215900" dist="177800" dir="8100000" algn="tr" rotWithShape="0">
              <a:prstClr val="black">
                <a:alpha val="40000"/>
              </a:prstClr>
            </a:outerShdw>
          </a:effectLst>
        </p:spPr>
      </p:pic>
      <p:sp>
        <p:nvSpPr>
          <p:cNvPr id="3" name="Google Shape;321;g2c97b8a765a_0_0">
            <a:extLst>
              <a:ext uri="{FF2B5EF4-FFF2-40B4-BE49-F238E27FC236}">
                <a16:creationId xmlns:a16="http://schemas.microsoft.com/office/drawing/2014/main" id="{44F4DC9F-7DEE-3E32-7FE5-BDD99B131540}"/>
              </a:ext>
            </a:extLst>
          </p:cNvPr>
          <p:cNvSpPr/>
          <p:nvPr/>
        </p:nvSpPr>
        <p:spPr>
          <a:xfrm>
            <a:off x="1752600" y="2072404"/>
            <a:ext cx="12649200" cy="7523124"/>
          </a:xfrm>
          <a:prstGeom prst="rect">
            <a:avLst/>
          </a:prstGeom>
          <a:gradFill>
            <a:gsLst>
              <a:gs pos="0">
                <a:srgbClr val="033562">
                  <a:alpha val="92000"/>
                </a:srgbClr>
              </a:gs>
              <a:gs pos="17000">
                <a:srgbClr val="033562">
                  <a:alpha val="77000"/>
                </a:srgbClr>
              </a:gs>
              <a:gs pos="30000">
                <a:srgbClr val="43627E">
                  <a:alpha val="48000"/>
                </a:srgbClr>
              </a:gs>
              <a:gs pos="55000">
                <a:srgbClr val="43627E">
                  <a:alpha val="0"/>
                </a:srgbClr>
              </a:gs>
            </a:gsLst>
            <a:lin ang="15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1" name="Google Shape;322;g2c97b8a765a_0_0">
            <a:extLst>
              <a:ext uri="{FF2B5EF4-FFF2-40B4-BE49-F238E27FC236}">
                <a16:creationId xmlns:a16="http://schemas.microsoft.com/office/drawing/2014/main" id="{921AC393-F5EB-C479-3BD9-F6D7CC086557}"/>
              </a:ext>
            </a:extLst>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660811" y="5562600"/>
            <a:ext cx="2226389" cy="1039266"/>
          </a:xfrm>
          <a:prstGeom prst="rect">
            <a:avLst/>
          </a:prstGeom>
          <a:noFill/>
          <a:ln>
            <a:noFill/>
          </a:ln>
        </p:spPr>
      </p:pic>
    </p:spTree>
    <p:extLst>
      <p:ext uri="{BB962C8B-B14F-4D97-AF65-F5344CB8AC3E}">
        <p14:creationId xmlns:p14="http://schemas.microsoft.com/office/powerpoint/2010/main" val="2061253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9">
          <a:extLst>
            <a:ext uri="{FF2B5EF4-FFF2-40B4-BE49-F238E27FC236}">
              <a16:creationId xmlns:a16="http://schemas.microsoft.com/office/drawing/2014/main" id="{F41D5611-D05A-FB6E-5632-962ED703B168}"/>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F3B5A2D3-7EFF-FAB7-1B41-8B70A32A480F}"/>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733800" y="-783723"/>
            <a:ext cx="17320996" cy="7543800"/>
          </a:xfrm>
          <a:prstGeom prst="rect">
            <a:avLst/>
          </a:prstGeom>
        </p:spPr>
      </p:pic>
      <p:sp>
        <p:nvSpPr>
          <p:cNvPr id="4" name="Google Shape;321;g2c97b8a765a_0_0">
            <a:extLst>
              <a:ext uri="{FF2B5EF4-FFF2-40B4-BE49-F238E27FC236}">
                <a16:creationId xmlns:a16="http://schemas.microsoft.com/office/drawing/2014/main" id="{88B7AB98-BDE1-BB60-8B89-4D59261FE278}"/>
              </a:ext>
            </a:extLst>
          </p:cNvPr>
          <p:cNvSpPr/>
          <p:nvPr/>
        </p:nvSpPr>
        <p:spPr>
          <a:xfrm>
            <a:off x="-152400" y="3581399"/>
            <a:ext cx="12344400" cy="3276601"/>
          </a:xfrm>
          <a:prstGeom prst="rect">
            <a:avLst/>
          </a:prstGeom>
          <a:gradFill>
            <a:gsLst>
              <a:gs pos="8000">
                <a:srgbClr val="033562">
                  <a:alpha val="92000"/>
                </a:srgbClr>
              </a:gs>
              <a:gs pos="55000">
                <a:srgbClr val="033562">
                  <a:alpha val="70000"/>
                </a:srgbClr>
              </a:gs>
              <a:gs pos="76000">
                <a:srgbClr val="43627E">
                  <a:alpha val="48000"/>
                </a:srgbClr>
              </a:gs>
              <a:gs pos="94000">
                <a:srgbClr val="43627E">
                  <a:alpha val="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 name="Parallelogram 1">
            <a:extLst>
              <a:ext uri="{FF2B5EF4-FFF2-40B4-BE49-F238E27FC236}">
                <a16:creationId xmlns:a16="http://schemas.microsoft.com/office/drawing/2014/main" id="{66D88DFF-D3CC-A1E0-2B78-422F9FA1DE0B}"/>
              </a:ext>
            </a:extLst>
          </p:cNvPr>
          <p:cNvSpPr/>
          <p:nvPr/>
        </p:nvSpPr>
        <p:spPr>
          <a:xfrm>
            <a:off x="2514600" y="0"/>
            <a:ext cx="8686799" cy="6856718"/>
          </a:xfrm>
          <a:prstGeom prst="parallelogram">
            <a:avLst/>
          </a:prstGeom>
          <a:solidFill>
            <a:srgbClr val="033562">
              <a:alpha val="69804"/>
            </a:srgbClr>
          </a:solidFill>
          <a:ln w="6350">
            <a:solidFill>
              <a:schemeClr val="tx2">
                <a:lumMod val="60000"/>
                <a:lumOff val="40000"/>
              </a:schemeClr>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4">
            <a:extLst>
              <a:ext uri="{FF2B5EF4-FFF2-40B4-BE49-F238E27FC236}">
                <a16:creationId xmlns:a16="http://schemas.microsoft.com/office/drawing/2014/main" id="{6F1BE86B-7801-15F6-C481-B2691E4BECB8}"/>
              </a:ext>
            </a:extLst>
          </p:cNvPr>
          <p:cNvSpPr txBox="1">
            <a:spLocks/>
          </p:cNvSpPr>
          <p:nvPr/>
        </p:nvSpPr>
        <p:spPr>
          <a:xfrm>
            <a:off x="3847765" y="279894"/>
            <a:ext cx="6896435" cy="1111073"/>
          </a:xfrm>
          <a:prstGeom prst="rect">
            <a:avLst/>
          </a:prstGeom>
        </p:spPr>
        <p:txBody>
          <a:bodyPr vert="horz" wrap="square" lIns="0" tIns="9525" rIns="0" bIns="0" rtlCol="0">
            <a:spAutoFit/>
          </a:bodyPr>
          <a:lstStyle>
            <a:lvl1pPr>
              <a:defRPr>
                <a:latin typeface="+mj-lt"/>
                <a:ea typeface="+mj-ea"/>
                <a:cs typeface="+mj-cs"/>
              </a:defRPr>
            </a:lvl1pPr>
          </a:lstStyle>
          <a:p>
            <a:pPr marL="12700" marR="5080" algn="ctr">
              <a:lnSpc>
                <a:spcPct val="100699"/>
              </a:lnSpc>
              <a:spcBef>
                <a:spcPts val="75"/>
              </a:spcBef>
            </a:pPr>
            <a:r>
              <a:rPr lang="en-US" sz="4400" dirty="0">
                <a:solidFill>
                  <a:schemeClr val="bg1"/>
                </a:solidFill>
                <a:latin typeface="Impact" panose="020B0806030902050204" pitchFamily="34" charset="0"/>
              </a:rPr>
              <a:t>SEASON</a:t>
            </a:r>
            <a:r>
              <a:rPr lang="en-US" sz="4400" spc="-45" dirty="0">
                <a:solidFill>
                  <a:schemeClr val="bg1"/>
                </a:solidFill>
                <a:latin typeface="Impact" panose="020B0806030902050204" pitchFamily="34" charset="0"/>
              </a:rPr>
              <a:t> </a:t>
            </a:r>
            <a:r>
              <a:rPr lang="en-US" sz="4400" dirty="0">
                <a:solidFill>
                  <a:schemeClr val="bg1"/>
                </a:solidFill>
                <a:latin typeface="Impact" panose="020B0806030902050204" pitchFamily="34" charset="0"/>
              </a:rPr>
              <a:t>HIGHLIGHTS</a:t>
            </a:r>
            <a:r>
              <a:rPr lang="en-US" sz="4400" spc="-35" dirty="0">
                <a:solidFill>
                  <a:schemeClr val="bg1"/>
                </a:solidFill>
                <a:latin typeface="Impact" panose="020B0806030902050204" pitchFamily="34" charset="0"/>
              </a:rPr>
              <a:t> </a:t>
            </a:r>
          </a:p>
          <a:p>
            <a:pPr marL="12700" marR="5080" algn="ctr">
              <a:lnSpc>
                <a:spcPts val="2800"/>
              </a:lnSpc>
              <a:spcBef>
                <a:spcPts val="75"/>
              </a:spcBef>
            </a:pPr>
            <a:r>
              <a:rPr lang="en-US" sz="4000" spc="-25" dirty="0">
                <a:solidFill>
                  <a:schemeClr val="bg1"/>
                </a:solidFill>
              </a:rPr>
              <a:t>FOR </a:t>
            </a:r>
            <a:r>
              <a:rPr lang="en-US" sz="4000" dirty="0">
                <a:solidFill>
                  <a:schemeClr val="bg1"/>
                </a:solidFill>
              </a:rPr>
              <a:t>NNF-FUNDED</a:t>
            </a:r>
            <a:r>
              <a:rPr lang="en-US" sz="4000" spc="-5" dirty="0">
                <a:solidFill>
                  <a:schemeClr val="bg1"/>
                </a:solidFill>
              </a:rPr>
              <a:t> </a:t>
            </a:r>
            <a:r>
              <a:rPr lang="en-US" sz="4000" spc="-10" dirty="0">
                <a:solidFill>
                  <a:schemeClr val="bg1"/>
                </a:solidFill>
              </a:rPr>
              <a:t>ATHLETES</a:t>
            </a:r>
            <a:endParaRPr lang="en-US" sz="4000" dirty="0">
              <a:solidFill>
                <a:schemeClr val="bg1"/>
              </a:solidFill>
            </a:endParaRPr>
          </a:p>
        </p:txBody>
      </p:sp>
      <p:cxnSp>
        <p:nvCxnSpPr>
          <p:cNvPr id="6" name="Straight Connector 5">
            <a:extLst>
              <a:ext uri="{FF2B5EF4-FFF2-40B4-BE49-F238E27FC236}">
                <a16:creationId xmlns:a16="http://schemas.microsoft.com/office/drawing/2014/main" id="{EE5CEBA2-6588-A531-BFAC-8907FAECFC35}"/>
              </a:ext>
            </a:extLst>
          </p:cNvPr>
          <p:cNvCxnSpPr/>
          <p:nvPr/>
        </p:nvCxnSpPr>
        <p:spPr>
          <a:xfrm>
            <a:off x="5676900" y="1524000"/>
            <a:ext cx="2667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9A7ABD6-BF3A-FEE7-47A2-58EDD2D01FA7}"/>
              </a:ext>
            </a:extLst>
          </p:cNvPr>
          <p:cNvSpPr txBox="1"/>
          <p:nvPr/>
        </p:nvSpPr>
        <p:spPr>
          <a:xfrm>
            <a:off x="3787547" y="1849571"/>
            <a:ext cx="6025664" cy="369332"/>
          </a:xfrm>
          <a:prstGeom prst="rect">
            <a:avLst/>
          </a:prstGeom>
          <a:noFill/>
        </p:spPr>
        <p:txBody>
          <a:bodyPr wrap="square">
            <a:spAutoFit/>
          </a:bodyPr>
          <a:lstStyle/>
          <a:p>
            <a:pPr marL="50800" algn="ctr">
              <a:lnSpc>
                <a:spcPct val="100000"/>
              </a:lnSpc>
              <a:spcBef>
                <a:spcPts val="1560"/>
              </a:spcBef>
            </a:pPr>
            <a:r>
              <a:rPr lang="en-US" spc="300" dirty="0">
                <a:solidFill>
                  <a:schemeClr val="bg1"/>
                </a:solidFill>
                <a:latin typeface="Impact" panose="020B0806030902050204" pitchFamily="34" charset="0"/>
                <a:cs typeface="Calibri"/>
              </a:rPr>
              <a:t>U18 </a:t>
            </a:r>
            <a:r>
              <a:rPr lang="en-US" spc="300">
                <a:solidFill>
                  <a:schemeClr val="bg1"/>
                </a:solidFill>
                <a:latin typeface="Impact" panose="020B0806030902050204" pitchFamily="34" charset="0"/>
                <a:cs typeface="Calibri"/>
              </a:rPr>
              <a:t>SCANDINAVIAN CHAMPIONSHIPS</a:t>
            </a:r>
            <a:endParaRPr lang="en-US" spc="300" dirty="0">
              <a:solidFill>
                <a:schemeClr val="bg1"/>
              </a:solidFill>
              <a:latin typeface="Impact" panose="020B0806030902050204" pitchFamily="34" charset="0"/>
              <a:cs typeface="Calibri"/>
            </a:endParaRPr>
          </a:p>
        </p:txBody>
      </p:sp>
      <p:sp>
        <p:nvSpPr>
          <p:cNvPr id="11" name="TextBox 10">
            <a:extLst>
              <a:ext uri="{FF2B5EF4-FFF2-40B4-BE49-F238E27FC236}">
                <a16:creationId xmlns:a16="http://schemas.microsoft.com/office/drawing/2014/main" id="{F71A0462-C4D6-C678-FC87-094CADF17073}"/>
              </a:ext>
            </a:extLst>
          </p:cNvPr>
          <p:cNvSpPr txBox="1"/>
          <p:nvPr/>
        </p:nvSpPr>
        <p:spPr>
          <a:xfrm>
            <a:off x="3695700" y="2300385"/>
            <a:ext cx="6193711" cy="4431983"/>
          </a:xfrm>
          <a:prstGeom prst="rect">
            <a:avLst/>
          </a:prstGeom>
          <a:noFill/>
        </p:spPr>
        <p:txBody>
          <a:bodyPr wrap="square" lIns="0" tIns="0" rIns="0" bIns="0" numCol="2" spcCol="0">
            <a:spAutoFit/>
          </a:bodyPr>
          <a:lstStyle/>
          <a:p>
            <a:pPr rtl="0"/>
            <a:r>
              <a:rPr lang="en-US" b="1" dirty="0">
                <a:solidFill>
                  <a:schemeClr val="bg1"/>
                </a:solidFill>
              </a:rPr>
              <a:t>U18 </a:t>
            </a:r>
            <a:r>
              <a:rPr lang="en-US" b="1" dirty="0" err="1">
                <a:solidFill>
                  <a:schemeClr val="bg1"/>
                </a:solidFill>
              </a:rPr>
              <a:t>SuperTrip</a:t>
            </a:r>
            <a:r>
              <a:rPr lang="en-US" b="1" dirty="0">
                <a:solidFill>
                  <a:schemeClr val="bg1"/>
                </a:solidFill>
              </a:rPr>
              <a:t> 5/7.5k </a:t>
            </a:r>
            <a:endParaRPr lang="en-US" dirty="0">
              <a:solidFill>
                <a:schemeClr val="bg1"/>
              </a:solidFill>
            </a:endParaRPr>
          </a:p>
          <a:p>
            <a:pPr rtl="0"/>
            <a:r>
              <a:rPr lang="en-US" dirty="0">
                <a:solidFill>
                  <a:schemeClr val="bg1"/>
                </a:solidFill>
              </a:rPr>
              <a:t>Linnea </a:t>
            </a:r>
            <a:r>
              <a:rPr lang="en-US" dirty="0" err="1">
                <a:solidFill>
                  <a:schemeClr val="bg1"/>
                </a:solidFill>
              </a:rPr>
              <a:t>Ousdigian</a:t>
            </a:r>
            <a:r>
              <a:rPr lang="en-US" dirty="0">
                <a:solidFill>
                  <a:schemeClr val="bg1"/>
                </a:solidFill>
              </a:rPr>
              <a:t>: 3</a:t>
            </a:r>
            <a:r>
              <a:rPr lang="en-US" baseline="30000" dirty="0">
                <a:solidFill>
                  <a:schemeClr val="bg1"/>
                </a:solidFill>
              </a:rPr>
              <a:t>rd</a:t>
            </a:r>
            <a:endParaRPr lang="en-US" dirty="0">
              <a:solidFill>
                <a:schemeClr val="bg1"/>
              </a:solidFill>
            </a:endParaRPr>
          </a:p>
          <a:p>
            <a:pPr rtl="0"/>
            <a:r>
              <a:rPr lang="en-US" dirty="0">
                <a:solidFill>
                  <a:schemeClr val="bg1"/>
                </a:solidFill>
              </a:rPr>
              <a:t>Tula Higman: 4</a:t>
            </a:r>
            <a:r>
              <a:rPr lang="en-US" baseline="30000" dirty="0">
                <a:solidFill>
                  <a:schemeClr val="bg1"/>
                </a:solidFill>
              </a:rPr>
              <a:t>th</a:t>
            </a:r>
            <a:endParaRPr lang="en-US" dirty="0">
              <a:solidFill>
                <a:schemeClr val="bg1"/>
              </a:solidFill>
            </a:endParaRPr>
          </a:p>
          <a:p>
            <a:pPr rtl="0"/>
            <a:r>
              <a:rPr lang="en-US" dirty="0">
                <a:solidFill>
                  <a:schemeClr val="bg1"/>
                </a:solidFill>
              </a:rPr>
              <a:t>Gabe Black: 7</a:t>
            </a:r>
            <a:r>
              <a:rPr lang="en-US" baseline="30000" dirty="0">
                <a:solidFill>
                  <a:schemeClr val="bg1"/>
                </a:solidFill>
              </a:rPr>
              <a:t>th</a:t>
            </a:r>
            <a:endParaRPr lang="en-US" dirty="0">
              <a:solidFill>
                <a:schemeClr val="bg1"/>
              </a:solidFill>
            </a:endParaRPr>
          </a:p>
          <a:p>
            <a:pPr rtl="0"/>
            <a:r>
              <a:rPr lang="en-US" dirty="0">
                <a:solidFill>
                  <a:schemeClr val="bg1"/>
                </a:solidFill>
              </a:rPr>
              <a:t> </a:t>
            </a:r>
          </a:p>
          <a:p>
            <a:pPr rtl="0"/>
            <a:r>
              <a:rPr lang="en-US" b="1" dirty="0">
                <a:solidFill>
                  <a:schemeClr val="bg1"/>
                </a:solidFill>
              </a:rPr>
              <a:t>U18 </a:t>
            </a:r>
            <a:r>
              <a:rPr lang="en-US" b="1" dirty="0" err="1">
                <a:solidFill>
                  <a:schemeClr val="bg1"/>
                </a:solidFill>
              </a:rPr>
              <a:t>SuperTrip</a:t>
            </a:r>
            <a:r>
              <a:rPr lang="en-US" b="1" dirty="0">
                <a:solidFill>
                  <a:schemeClr val="bg1"/>
                </a:solidFill>
              </a:rPr>
              <a:t> Sprint</a:t>
            </a:r>
            <a:endParaRPr lang="en-US" dirty="0">
              <a:solidFill>
                <a:schemeClr val="bg1"/>
              </a:solidFill>
            </a:endParaRPr>
          </a:p>
          <a:p>
            <a:pPr rtl="0"/>
            <a:r>
              <a:rPr lang="en-US" dirty="0">
                <a:solidFill>
                  <a:schemeClr val="bg1"/>
                </a:solidFill>
              </a:rPr>
              <a:t>Linnea </a:t>
            </a:r>
            <a:r>
              <a:rPr lang="en-US" dirty="0" err="1">
                <a:solidFill>
                  <a:schemeClr val="bg1"/>
                </a:solidFill>
              </a:rPr>
              <a:t>Ousdigian</a:t>
            </a:r>
            <a:r>
              <a:rPr lang="en-US" dirty="0">
                <a:solidFill>
                  <a:schemeClr val="bg1"/>
                </a:solidFill>
              </a:rPr>
              <a:t>: 13</a:t>
            </a:r>
            <a:r>
              <a:rPr lang="en-US" baseline="30000" dirty="0">
                <a:solidFill>
                  <a:schemeClr val="bg1"/>
                </a:solidFill>
              </a:rPr>
              <a:t>th</a:t>
            </a:r>
            <a:endParaRPr lang="en-US" dirty="0">
              <a:solidFill>
                <a:schemeClr val="bg1"/>
              </a:solidFill>
            </a:endParaRPr>
          </a:p>
          <a:p>
            <a:pPr rtl="0"/>
            <a:r>
              <a:rPr lang="en-US" dirty="0">
                <a:solidFill>
                  <a:schemeClr val="bg1"/>
                </a:solidFill>
              </a:rPr>
              <a:t> </a:t>
            </a:r>
          </a:p>
          <a:p>
            <a:pPr rtl="0"/>
            <a:r>
              <a:rPr lang="en-US" b="1" dirty="0">
                <a:solidFill>
                  <a:schemeClr val="bg1"/>
                </a:solidFill>
              </a:rPr>
              <a:t>U18 </a:t>
            </a:r>
            <a:r>
              <a:rPr lang="en-US" b="1" dirty="0" err="1">
                <a:solidFill>
                  <a:schemeClr val="bg1"/>
                </a:solidFill>
              </a:rPr>
              <a:t>SuperTrip</a:t>
            </a:r>
            <a:r>
              <a:rPr lang="en-US" b="1" dirty="0">
                <a:solidFill>
                  <a:schemeClr val="bg1"/>
                </a:solidFill>
              </a:rPr>
              <a:t> 7.5/10k </a:t>
            </a:r>
            <a:endParaRPr lang="en-US" dirty="0">
              <a:solidFill>
                <a:schemeClr val="bg1"/>
              </a:solidFill>
            </a:endParaRPr>
          </a:p>
          <a:p>
            <a:pPr rtl="0"/>
            <a:r>
              <a:rPr lang="en-US" dirty="0">
                <a:solidFill>
                  <a:schemeClr val="bg1"/>
                </a:solidFill>
              </a:rPr>
              <a:t>Linnea </a:t>
            </a:r>
            <a:r>
              <a:rPr lang="en-US" dirty="0" err="1">
                <a:solidFill>
                  <a:schemeClr val="bg1"/>
                </a:solidFill>
              </a:rPr>
              <a:t>Ousdigian</a:t>
            </a:r>
            <a:r>
              <a:rPr lang="en-US" dirty="0">
                <a:solidFill>
                  <a:schemeClr val="bg1"/>
                </a:solidFill>
              </a:rPr>
              <a:t>: 1</a:t>
            </a:r>
            <a:r>
              <a:rPr lang="en-US" baseline="30000" dirty="0">
                <a:solidFill>
                  <a:schemeClr val="bg1"/>
                </a:solidFill>
              </a:rPr>
              <a:t>st</a:t>
            </a:r>
            <a:r>
              <a:rPr lang="en-US" dirty="0">
                <a:solidFill>
                  <a:schemeClr val="bg1"/>
                </a:solidFill>
              </a:rPr>
              <a:t> </a:t>
            </a:r>
          </a:p>
          <a:p>
            <a:pPr rtl="0"/>
            <a:r>
              <a:rPr lang="en-US" dirty="0">
                <a:solidFill>
                  <a:schemeClr val="bg1"/>
                </a:solidFill>
              </a:rPr>
              <a:t>Georgia Bishop: 5</a:t>
            </a:r>
            <a:r>
              <a:rPr lang="en-US" baseline="30000" dirty="0">
                <a:solidFill>
                  <a:schemeClr val="bg1"/>
                </a:solidFill>
              </a:rPr>
              <a:t>th</a:t>
            </a:r>
            <a:endParaRPr lang="en-US" dirty="0">
              <a:solidFill>
                <a:schemeClr val="bg1"/>
              </a:solidFill>
            </a:endParaRPr>
          </a:p>
          <a:p>
            <a:pPr rtl="0"/>
            <a:r>
              <a:rPr lang="en-US" dirty="0">
                <a:solidFill>
                  <a:schemeClr val="bg1"/>
                </a:solidFill>
              </a:rPr>
              <a:t>Matthew McIntosh: 6</a:t>
            </a:r>
            <a:r>
              <a:rPr lang="en-US" baseline="30000" dirty="0">
                <a:solidFill>
                  <a:schemeClr val="bg1"/>
                </a:solidFill>
              </a:rPr>
              <a:t>th</a:t>
            </a:r>
            <a:endParaRPr lang="en-US" dirty="0">
              <a:solidFill>
                <a:schemeClr val="bg1"/>
              </a:solidFill>
            </a:endParaRPr>
          </a:p>
          <a:p>
            <a:pPr rtl="0"/>
            <a:r>
              <a:rPr lang="en-US" dirty="0">
                <a:solidFill>
                  <a:schemeClr val="bg1"/>
                </a:solidFill>
              </a:rPr>
              <a:t> </a:t>
            </a:r>
          </a:p>
          <a:p>
            <a:pPr rtl="0"/>
            <a:r>
              <a:rPr lang="en-US" b="1" dirty="0">
                <a:solidFill>
                  <a:schemeClr val="bg1"/>
                </a:solidFill>
              </a:rPr>
              <a:t>U18 Nordic Nations 10k </a:t>
            </a:r>
            <a:endParaRPr lang="en-US" dirty="0">
              <a:solidFill>
                <a:schemeClr val="bg1"/>
              </a:solidFill>
            </a:endParaRPr>
          </a:p>
          <a:p>
            <a:pPr rtl="0"/>
            <a:r>
              <a:rPr lang="en-US" dirty="0">
                <a:solidFill>
                  <a:schemeClr val="bg1"/>
                </a:solidFill>
              </a:rPr>
              <a:t>Tula Higman: 6</a:t>
            </a:r>
            <a:r>
              <a:rPr lang="en-US" baseline="30000" dirty="0">
                <a:solidFill>
                  <a:schemeClr val="bg1"/>
                </a:solidFill>
              </a:rPr>
              <a:t>th</a:t>
            </a:r>
            <a:endParaRPr lang="en-US" dirty="0">
              <a:solidFill>
                <a:schemeClr val="bg1"/>
              </a:solidFill>
            </a:endParaRPr>
          </a:p>
          <a:p>
            <a:pPr rtl="0"/>
            <a:r>
              <a:rPr lang="en-US" dirty="0">
                <a:solidFill>
                  <a:schemeClr val="bg1"/>
                </a:solidFill>
              </a:rPr>
              <a:t> </a:t>
            </a:r>
          </a:p>
          <a:p>
            <a:pPr rtl="0"/>
            <a:r>
              <a:rPr lang="en-US" b="1" dirty="0">
                <a:solidFill>
                  <a:schemeClr val="bg1"/>
                </a:solidFill>
              </a:rPr>
              <a:t>U18 Nordic Nations Sprint </a:t>
            </a:r>
            <a:endParaRPr lang="en-US" dirty="0">
              <a:solidFill>
                <a:schemeClr val="bg1"/>
              </a:solidFill>
            </a:endParaRPr>
          </a:p>
          <a:p>
            <a:pPr rtl="0"/>
            <a:r>
              <a:rPr lang="en-US" dirty="0">
                <a:solidFill>
                  <a:schemeClr val="bg1"/>
                </a:solidFill>
              </a:rPr>
              <a:t>Ian Carmack: 5</a:t>
            </a:r>
            <a:r>
              <a:rPr lang="en-US" baseline="30000" dirty="0">
                <a:solidFill>
                  <a:schemeClr val="bg1"/>
                </a:solidFill>
              </a:rPr>
              <a:t>th</a:t>
            </a:r>
            <a:endParaRPr lang="en-US" dirty="0">
              <a:solidFill>
                <a:schemeClr val="bg1"/>
              </a:solidFill>
            </a:endParaRPr>
          </a:p>
          <a:p>
            <a:pPr rtl="0"/>
            <a:r>
              <a:rPr lang="en-US" dirty="0">
                <a:solidFill>
                  <a:schemeClr val="bg1"/>
                </a:solidFill>
              </a:rPr>
              <a:t>Linnea </a:t>
            </a:r>
            <a:r>
              <a:rPr lang="en-US" dirty="0" err="1">
                <a:solidFill>
                  <a:schemeClr val="bg1"/>
                </a:solidFill>
              </a:rPr>
              <a:t>Ousdigian</a:t>
            </a:r>
            <a:r>
              <a:rPr lang="en-US" dirty="0">
                <a:solidFill>
                  <a:schemeClr val="bg1"/>
                </a:solidFill>
              </a:rPr>
              <a:t>: 11</a:t>
            </a:r>
            <a:r>
              <a:rPr lang="en-US" baseline="30000" dirty="0">
                <a:solidFill>
                  <a:schemeClr val="bg1"/>
                </a:solidFill>
              </a:rPr>
              <a:t>th</a:t>
            </a:r>
            <a:endParaRPr lang="en-US" dirty="0">
              <a:solidFill>
                <a:schemeClr val="bg1"/>
              </a:solidFill>
            </a:endParaRPr>
          </a:p>
          <a:p>
            <a:pPr rtl="0"/>
            <a:r>
              <a:rPr lang="en-US" dirty="0">
                <a:solidFill>
                  <a:schemeClr val="bg1"/>
                </a:solidFill>
              </a:rPr>
              <a:t>Tula Higman: 14</a:t>
            </a:r>
            <a:r>
              <a:rPr lang="en-US" baseline="30000" dirty="0">
                <a:solidFill>
                  <a:schemeClr val="bg1"/>
                </a:solidFill>
              </a:rPr>
              <a:t>th</a:t>
            </a:r>
            <a:endParaRPr lang="en-US" dirty="0">
              <a:solidFill>
                <a:schemeClr val="bg1"/>
              </a:solidFill>
            </a:endParaRPr>
          </a:p>
          <a:p>
            <a:pPr rtl="0"/>
            <a:r>
              <a:rPr lang="en-US" dirty="0">
                <a:solidFill>
                  <a:schemeClr val="bg1"/>
                </a:solidFill>
              </a:rPr>
              <a:t> </a:t>
            </a:r>
          </a:p>
          <a:p>
            <a:pPr rtl="0"/>
            <a:r>
              <a:rPr lang="en-US" b="1" dirty="0">
                <a:solidFill>
                  <a:schemeClr val="bg1"/>
                </a:solidFill>
              </a:rPr>
              <a:t>U18 Nordic Nations 15k </a:t>
            </a:r>
            <a:endParaRPr lang="en-US" dirty="0">
              <a:solidFill>
                <a:schemeClr val="bg1"/>
              </a:solidFill>
            </a:endParaRPr>
          </a:p>
          <a:p>
            <a:pPr rtl="0"/>
            <a:r>
              <a:rPr lang="en-US" dirty="0">
                <a:solidFill>
                  <a:schemeClr val="bg1"/>
                </a:solidFill>
              </a:rPr>
              <a:t>Linnea </a:t>
            </a:r>
            <a:r>
              <a:rPr lang="en-US" dirty="0" err="1">
                <a:solidFill>
                  <a:schemeClr val="bg1"/>
                </a:solidFill>
              </a:rPr>
              <a:t>Ousdigian</a:t>
            </a:r>
            <a:r>
              <a:rPr lang="en-US" dirty="0">
                <a:solidFill>
                  <a:schemeClr val="bg1"/>
                </a:solidFill>
              </a:rPr>
              <a:t>: 3</a:t>
            </a:r>
            <a:r>
              <a:rPr lang="en-US" baseline="30000" dirty="0">
                <a:solidFill>
                  <a:schemeClr val="bg1"/>
                </a:solidFill>
              </a:rPr>
              <a:t>rd</a:t>
            </a:r>
            <a:endParaRPr lang="en-US" dirty="0">
              <a:solidFill>
                <a:schemeClr val="bg1"/>
              </a:solidFill>
            </a:endParaRPr>
          </a:p>
          <a:p>
            <a:pPr rtl="0"/>
            <a:r>
              <a:rPr lang="en-US" dirty="0">
                <a:solidFill>
                  <a:schemeClr val="bg1"/>
                </a:solidFill>
              </a:rPr>
              <a:t>Tula Higman: 5</a:t>
            </a:r>
            <a:r>
              <a:rPr lang="en-US" baseline="30000" dirty="0">
                <a:solidFill>
                  <a:schemeClr val="bg1"/>
                </a:solidFill>
              </a:rPr>
              <a:t>th</a:t>
            </a:r>
            <a:endParaRPr lang="en-US" dirty="0">
              <a:solidFill>
                <a:schemeClr val="bg1"/>
              </a:solidFill>
            </a:endParaRPr>
          </a:p>
          <a:p>
            <a:pPr rtl="0"/>
            <a:r>
              <a:rPr lang="en-US" dirty="0">
                <a:solidFill>
                  <a:schemeClr val="bg1"/>
                </a:solidFill>
              </a:rPr>
              <a:t>Georgia Bishop: 9</a:t>
            </a:r>
            <a:r>
              <a:rPr lang="en-US" baseline="30000" dirty="0">
                <a:solidFill>
                  <a:schemeClr val="bg1"/>
                </a:solidFill>
              </a:rPr>
              <a:t>th</a:t>
            </a:r>
            <a:endParaRPr lang="en-US" dirty="0">
              <a:solidFill>
                <a:schemeClr val="bg1"/>
              </a:solidFill>
            </a:endParaRPr>
          </a:p>
          <a:p>
            <a:pPr rtl="0"/>
            <a:r>
              <a:rPr lang="en-US" dirty="0">
                <a:solidFill>
                  <a:schemeClr val="bg1"/>
                </a:solidFill>
              </a:rPr>
              <a:t>Miya Kam-Magruder: 14</a:t>
            </a:r>
            <a:r>
              <a:rPr lang="en-US" baseline="30000" dirty="0">
                <a:solidFill>
                  <a:schemeClr val="bg1"/>
                </a:solidFill>
              </a:rPr>
              <a:t>th</a:t>
            </a:r>
            <a:endParaRPr lang="en-US" dirty="0">
              <a:solidFill>
                <a:schemeClr val="bg1"/>
              </a:solidFill>
            </a:endParaRPr>
          </a:p>
          <a:p>
            <a:pPr rtl="0"/>
            <a:r>
              <a:rPr lang="en-US" dirty="0">
                <a:solidFill>
                  <a:schemeClr val="bg1"/>
                </a:solidFill>
              </a:rPr>
              <a:t>Aili Scott: 15</a:t>
            </a:r>
            <a:r>
              <a:rPr lang="en-US" baseline="30000" dirty="0">
                <a:solidFill>
                  <a:schemeClr val="bg1"/>
                </a:solidFill>
              </a:rPr>
              <a:t>th</a:t>
            </a:r>
            <a:endParaRPr lang="en-US" dirty="0">
              <a:solidFill>
                <a:schemeClr val="bg1"/>
              </a:solidFill>
            </a:endParaRPr>
          </a:p>
          <a:p>
            <a:pPr rtl="0"/>
            <a:r>
              <a:rPr lang="en-US" dirty="0">
                <a:solidFill>
                  <a:schemeClr val="bg1"/>
                </a:solidFill>
              </a:rPr>
              <a:t>Gabe Black: 15</a:t>
            </a:r>
            <a:r>
              <a:rPr lang="en-US" baseline="30000" dirty="0">
                <a:solidFill>
                  <a:schemeClr val="bg1"/>
                </a:solidFill>
              </a:rPr>
              <a:t>th</a:t>
            </a:r>
            <a:endParaRPr lang="en-US" dirty="0">
              <a:solidFill>
                <a:schemeClr val="bg1"/>
              </a:solidFill>
            </a:endParaRPr>
          </a:p>
        </p:txBody>
      </p:sp>
      <p:sp>
        <p:nvSpPr>
          <p:cNvPr id="18" name="TextBox 17">
            <a:extLst>
              <a:ext uri="{FF2B5EF4-FFF2-40B4-BE49-F238E27FC236}">
                <a16:creationId xmlns:a16="http://schemas.microsoft.com/office/drawing/2014/main" id="{32FEE04E-2AA7-37E7-5B16-D8D38550D263}"/>
              </a:ext>
            </a:extLst>
          </p:cNvPr>
          <p:cNvSpPr txBox="1"/>
          <p:nvPr/>
        </p:nvSpPr>
        <p:spPr>
          <a:xfrm>
            <a:off x="243110" y="6322368"/>
            <a:ext cx="1444626" cy="230832"/>
          </a:xfrm>
          <a:prstGeom prst="rect">
            <a:avLst/>
          </a:prstGeom>
          <a:noFill/>
        </p:spPr>
        <p:txBody>
          <a:bodyPr wrap="none" rtlCol="0">
            <a:spAutoFit/>
          </a:bodyPr>
          <a:lstStyle/>
          <a:p>
            <a:r>
              <a:rPr lang="en-US" sz="900" dirty="0">
                <a:solidFill>
                  <a:schemeClr val="bg1">
                    <a:lumMod val="95000"/>
                  </a:schemeClr>
                </a:solidFill>
                <a:latin typeface="+mn-lt"/>
              </a:rPr>
              <a:t>Photo Credit: Reese Brown</a:t>
            </a:r>
          </a:p>
        </p:txBody>
      </p:sp>
      <p:pic>
        <p:nvPicPr>
          <p:cNvPr id="322" name="Google Shape;322;g2c97b8a765a_0_0">
            <a:extLst>
              <a:ext uri="{FF2B5EF4-FFF2-40B4-BE49-F238E27FC236}">
                <a16:creationId xmlns:a16="http://schemas.microsoft.com/office/drawing/2014/main" id="{71525604-9EBB-91E3-9470-8E2F2DCF2ABD}"/>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889411" y="5437735"/>
            <a:ext cx="2226389" cy="1039266"/>
          </a:xfrm>
          <a:prstGeom prst="rect">
            <a:avLst/>
          </a:prstGeom>
          <a:noFill/>
          <a:ln>
            <a:noFill/>
          </a:ln>
        </p:spPr>
      </p:pic>
    </p:spTree>
    <p:extLst>
      <p:ext uri="{BB962C8B-B14F-4D97-AF65-F5344CB8AC3E}">
        <p14:creationId xmlns:p14="http://schemas.microsoft.com/office/powerpoint/2010/main" val="1385335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5" name="Picture 4">
            <a:extLst>
              <a:ext uri="{FF2B5EF4-FFF2-40B4-BE49-F238E27FC236}">
                <a16:creationId xmlns:a16="http://schemas.microsoft.com/office/drawing/2014/main" id="{53A5776C-6710-81A4-EB7B-83475412008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6200" y="-1151745"/>
            <a:ext cx="13235957" cy="8085945"/>
          </a:xfrm>
          <a:prstGeom prst="rect">
            <a:avLst/>
          </a:prstGeom>
          <a:effectLst>
            <a:outerShdw blurRad="457200" dist="139700" dir="11160000" algn="tr" rotWithShape="0">
              <a:prstClr val="black">
                <a:alpha val="26000"/>
              </a:prstClr>
            </a:outerShdw>
          </a:effectLst>
        </p:spPr>
      </p:pic>
      <p:pic>
        <p:nvPicPr>
          <p:cNvPr id="7" name="Picture 6">
            <a:extLst>
              <a:ext uri="{FF2B5EF4-FFF2-40B4-BE49-F238E27FC236}">
                <a16:creationId xmlns:a16="http://schemas.microsoft.com/office/drawing/2014/main" id="{03EFF101-86AD-4302-4AD3-FA6E79B39B2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6200" y="-1151745"/>
            <a:ext cx="13235960" cy="8085945"/>
          </a:xfrm>
          <a:prstGeom prst="rect">
            <a:avLst/>
          </a:prstGeom>
        </p:spPr>
      </p:pic>
      <p:sp>
        <p:nvSpPr>
          <p:cNvPr id="4" name="Google Shape;321;g2c97b8a765a_0_0">
            <a:extLst>
              <a:ext uri="{FF2B5EF4-FFF2-40B4-BE49-F238E27FC236}">
                <a16:creationId xmlns:a16="http://schemas.microsoft.com/office/drawing/2014/main" id="{C680D7B5-7001-1DB0-5D57-B585134FE1DD}"/>
              </a:ext>
            </a:extLst>
          </p:cNvPr>
          <p:cNvSpPr/>
          <p:nvPr/>
        </p:nvSpPr>
        <p:spPr>
          <a:xfrm>
            <a:off x="-152400" y="3450897"/>
            <a:ext cx="12344400" cy="3407103"/>
          </a:xfrm>
          <a:prstGeom prst="rect">
            <a:avLst/>
          </a:prstGeom>
          <a:gradFill>
            <a:gsLst>
              <a:gs pos="8000">
                <a:srgbClr val="033562">
                  <a:alpha val="92000"/>
                </a:srgbClr>
              </a:gs>
              <a:gs pos="55000">
                <a:srgbClr val="033562">
                  <a:alpha val="70000"/>
                </a:srgbClr>
              </a:gs>
              <a:gs pos="76000">
                <a:srgbClr val="43627E">
                  <a:alpha val="48000"/>
                </a:srgbClr>
              </a:gs>
              <a:gs pos="94000">
                <a:srgbClr val="43627E">
                  <a:alpha val="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 name="Parallelogram 1">
            <a:extLst>
              <a:ext uri="{FF2B5EF4-FFF2-40B4-BE49-F238E27FC236}">
                <a16:creationId xmlns:a16="http://schemas.microsoft.com/office/drawing/2014/main" id="{EA17A884-C1E1-5D87-97F2-991DFEB5BB0A}"/>
              </a:ext>
            </a:extLst>
          </p:cNvPr>
          <p:cNvSpPr/>
          <p:nvPr/>
        </p:nvSpPr>
        <p:spPr>
          <a:xfrm>
            <a:off x="-76200" y="0"/>
            <a:ext cx="8686799" cy="6856718"/>
          </a:xfrm>
          <a:prstGeom prst="parallelogram">
            <a:avLst/>
          </a:prstGeom>
          <a:solidFill>
            <a:srgbClr val="033562">
              <a:alpha val="69804"/>
            </a:srgbClr>
          </a:solidFill>
          <a:ln w="6350">
            <a:solidFill>
              <a:schemeClr val="tx2">
                <a:lumMod val="60000"/>
                <a:lumOff val="40000"/>
              </a:schemeClr>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4">
            <a:extLst>
              <a:ext uri="{FF2B5EF4-FFF2-40B4-BE49-F238E27FC236}">
                <a16:creationId xmlns:a16="http://schemas.microsoft.com/office/drawing/2014/main" id="{3C67E3FE-1A1A-C037-898D-370E4C9B32AF}"/>
              </a:ext>
            </a:extLst>
          </p:cNvPr>
          <p:cNvSpPr txBox="1">
            <a:spLocks/>
          </p:cNvSpPr>
          <p:nvPr/>
        </p:nvSpPr>
        <p:spPr>
          <a:xfrm>
            <a:off x="1561766" y="279894"/>
            <a:ext cx="6896435" cy="1111073"/>
          </a:xfrm>
          <a:prstGeom prst="rect">
            <a:avLst/>
          </a:prstGeom>
        </p:spPr>
        <p:txBody>
          <a:bodyPr vert="horz" wrap="square" lIns="0" tIns="9525" rIns="0" bIns="0" rtlCol="0">
            <a:spAutoFit/>
          </a:bodyPr>
          <a:lstStyle>
            <a:lvl1pPr>
              <a:defRPr>
                <a:latin typeface="+mj-lt"/>
                <a:ea typeface="+mj-ea"/>
                <a:cs typeface="+mj-cs"/>
              </a:defRPr>
            </a:lvl1pPr>
          </a:lstStyle>
          <a:p>
            <a:pPr marL="12700" marR="5080" algn="ctr">
              <a:lnSpc>
                <a:spcPct val="100699"/>
              </a:lnSpc>
              <a:spcBef>
                <a:spcPts val="75"/>
              </a:spcBef>
            </a:pPr>
            <a:r>
              <a:rPr lang="en-US" sz="4400" dirty="0">
                <a:solidFill>
                  <a:schemeClr val="bg1"/>
                </a:solidFill>
                <a:latin typeface="Impact" panose="020B0806030902050204" pitchFamily="34" charset="0"/>
              </a:rPr>
              <a:t>SEASON</a:t>
            </a:r>
            <a:r>
              <a:rPr lang="en-US" sz="4400" spc="-45" dirty="0">
                <a:solidFill>
                  <a:schemeClr val="bg1"/>
                </a:solidFill>
                <a:latin typeface="Impact" panose="020B0806030902050204" pitchFamily="34" charset="0"/>
              </a:rPr>
              <a:t> </a:t>
            </a:r>
            <a:r>
              <a:rPr lang="en-US" sz="4400" dirty="0">
                <a:solidFill>
                  <a:schemeClr val="bg1"/>
                </a:solidFill>
                <a:latin typeface="Impact" panose="020B0806030902050204" pitchFamily="34" charset="0"/>
              </a:rPr>
              <a:t>HIGHLIGHTS</a:t>
            </a:r>
            <a:r>
              <a:rPr lang="en-US" sz="4400" spc="-35" dirty="0">
                <a:solidFill>
                  <a:schemeClr val="bg1"/>
                </a:solidFill>
                <a:latin typeface="Impact" panose="020B0806030902050204" pitchFamily="34" charset="0"/>
              </a:rPr>
              <a:t> </a:t>
            </a:r>
          </a:p>
          <a:p>
            <a:pPr marL="12700" marR="5080" algn="ctr">
              <a:lnSpc>
                <a:spcPts val="2800"/>
              </a:lnSpc>
              <a:spcBef>
                <a:spcPts val="75"/>
              </a:spcBef>
            </a:pPr>
            <a:r>
              <a:rPr lang="en-US" sz="4000" spc="-25" dirty="0">
                <a:solidFill>
                  <a:schemeClr val="bg1"/>
                </a:solidFill>
              </a:rPr>
              <a:t>FOR </a:t>
            </a:r>
            <a:r>
              <a:rPr lang="en-US" sz="4000" dirty="0">
                <a:solidFill>
                  <a:schemeClr val="bg1"/>
                </a:solidFill>
              </a:rPr>
              <a:t>NNF-FUNDED</a:t>
            </a:r>
            <a:r>
              <a:rPr lang="en-US" sz="4000" spc="-5" dirty="0">
                <a:solidFill>
                  <a:schemeClr val="bg1"/>
                </a:solidFill>
              </a:rPr>
              <a:t> </a:t>
            </a:r>
            <a:r>
              <a:rPr lang="en-US" sz="4000" spc="-10" dirty="0">
                <a:solidFill>
                  <a:schemeClr val="bg1"/>
                </a:solidFill>
              </a:rPr>
              <a:t>ATHLETES</a:t>
            </a:r>
            <a:endParaRPr lang="en-US" sz="4000" dirty="0">
              <a:solidFill>
                <a:schemeClr val="bg1"/>
              </a:solidFill>
            </a:endParaRPr>
          </a:p>
        </p:txBody>
      </p:sp>
      <p:cxnSp>
        <p:nvCxnSpPr>
          <p:cNvPr id="6" name="Straight Connector 5">
            <a:extLst>
              <a:ext uri="{FF2B5EF4-FFF2-40B4-BE49-F238E27FC236}">
                <a16:creationId xmlns:a16="http://schemas.microsoft.com/office/drawing/2014/main" id="{1428C9D9-6B1A-C569-C8EA-75D821E0764A}"/>
              </a:ext>
            </a:extLst>
          </p:cNvPr>
          <p:cNvCxnSpPr/>
          <p:nvPr/>
        </p:nvCxnSpPr>
        <p:spPr>
          <a:xfrm>
            <a:off x="3390901" y="1524000"/>
            <a:ext cx="2667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3A54EFA-75B8-0FB6-6276-77F2D9937A9B}"/>
              </a:ext>
            </a:extLst>
          </p:cNvPr>
          <p:cNvSpPr txBox="1"/>
          <p:nvPr/>
        </p:nvSpPr>
        <p:spPr>
          <a:xfrm>
            <a:off x="1501548" y="1849571"/>
            <a:ext cx="6025664" cy="369332"/>
          </a:xfrm>
          <a:prstGeom prst="rect">
            <a:avLst/>
          </a:prstGeom>
          <a:noFill/>
        </p:spPr>
        <p:txBody>
          <a:bodyPr wrap="square">
            <a:spAutoFit/>
          </a:bodyPr>
          <a:lstStyle/>
          <a:p>
            <a:pPr marL="50800" algn="ctr">
              <a:lnSpc>
                <a:spcPct val="100000"/>
              </a:lnSpc>
              <a:spcBef>
                <a:spcPts val="1560"/>
              </a:spcBef>
            </a:pPr>
            <a:r>
              <a:rPr lang="en-US" spc="300" dirty="0">
                <a:solidFill>
                  <a:schemeClr val="bg1"/>
                </a:solidFill>
                <a:latin typeface="Impact" panose="020B0806030902050204" pitchFamily="34" charset="0"/>
                <a:cs typeface="Calibri"/>
              </a:rPr>
              <a:t>JR/U23 WORLD CHAMPIONSHIPS</a:t>
            </a:r>
          </a:p>
        </p:txBody>
      </p:sp>
      <p:sp>
        <p:nvSpPr>
          <p:cNvPr id="11" name="TextBox 10">
            <a:extLst>
              <a:ext uri="{FF2B5EF4-FFF2-40B4-BE49-F238E27FC236}">
                <a16:creationId xmlns:a16="http://schemas.microsoft.com/office/drawing/2014/main" id="{3615A3BC-C8E2-D2A2-F768-3F12DB4F3DFB}"/>
              </a:ext>
            </a:extLst>
          </p:cNvPr>
          <p:cNvSpPr txBox="1"/>
          <p:nvPr/>
        </p:nvSpPr>
        <p:spPr>
          <a:xfrm>
            <a:off x="1409701" y="2300385"/>
            <a:ext cx="6117511" cy="4431983"/>
          </a:xfrm>
          <a:prstGeom prst="rect">
            <a:avLst/>
          </a:prstGeom>
          <a:noFill/>
        </p:spPr>
        <p:txBody>
          <a:bodyPr wrap="square" lIns="0" tIns="0" rIns="0" bIns="0" numCol="2" spcCol="0">
            <a:spAutoFit/>
          </a:bodyPr>
          <a:lstStyle/>
          <a:p>
            <a:pPr rtl="0"/>
            <a:r>
              <a:rPr lang="en-US" b="1" dirty="0">
                <a:solidFill>
                  <a:schemeClr val="bg1"/>
                </a:solidFill>
              </a:rPr>
              <a:t>World Junior Sprint</a:t>
            </a:r>
            <a:endParaRPr lang="en-US" dirty="0">
              <a:solidFill>
                <a:schemeClr val="bg1"/>
              </a:solidFill>
            </a:endParaRPr>
          </a:p>
          <a:p>
            <a:pPr rtl="0"/>
            <a:r>
              <a:rPr lang="en-US" dirty="0">
                <a:solidFill>
                  <a:schemeClr val="bg1"/>
                </a:solidFill>
              </a:rPr>
              <a:t>Murphy Kimball: 6</a:t>
            </a:r>
            <a:r>
              <a:rPr lang="en-US" baseline="30000" dirty="0">
                <a:solidFill>
                  <a:schemeClr val="bg1"/>
                </a:solidFill>
              </a:rPr>
              <a:t>th</a:t>
            </a:r>
            <a:endParaRPr lang="en-US" dirty="0">
              <a:solidFill>
                <a:schemeClr val="bg1"/>
              </a:solidFill>
            </a:endParaRPr>
          </a:p>
          <a:p>
            <a:pPr rtl="0"/>
            <a:r>
              <a:rPr lang="en-US" dirty="0">
                <a:solidFill>
                  <a:schemeClr val="bg1"/>
                </a:solidFill>
              </a:rPr>
              <a:t> </a:t>
            </a:r>
          </a:p>
          <a:p>
            <a:pPr rtl="0"/>
            <a:r>
              <a:rPr lang="en-US" b="1" dirty="0">
                <a:solidFill>
                  <a:schemeClr val="bg1"/>
                </a:solidFill>
              </a:rPr>
              <a:t>World Junior 20k </a:t>
            </a:r>
            <a:endParaRPr lang="en-US" dirty="0">
              <a:solidFill>
                <a:schemeClr val="bg1"/>
              </a:solidFill>
            </a:endParaRPr>
          </a:p>
          <a:p>
            <a:pPr rtl="0"/>
            <a:r>
              <a:rPr lang="en-US" dirty="0">
                <a:solidFill>
                  <a:schemeClr val="bg1"/>
                </a:solidFill>
              </a:rPr>
              <a:t>Neve Gerard: 9</a:t>
            </a:r>
            <a:r>
              <a:rPr lang="en-US" baseline="30000" dirty="0">
                <a:solidFill>
                  <a:schemeClr val="bg1"/>
                </a:solidFill>
              </a:rPr>
              <a:t>th</a:t>
            </a:r>
            <a:endParaRPr lang="en-US" dirty="0">
              <a:solidFill>
                <a:schemeClr val="bg1"/>
              </a:solidFill>
            </a:endParaRPr>
          </a:p>
          <a:p>
            <a:pPr rtl="0"/>
            <a:r>
              <a:rPr lang="en-US" dirty="0">
                <a:solidFill>
                  <a:schemeClr val="bg1"/>
                </a:solidFill>
              </a:rPr>
              <a:t>Ally Wheeler: 11</a:t>
            </a:r>
            <a:r>
              <a:rPr lang="en-US" baseline="30000" dirty="0">
                <a:solidFill>
                  <a:schemeClr val="bg1"/>
                </a:solidFill>
              </a:rPr>
              <a:t>th</a:t>
            </a:r>
            <a:endParaRPr lang="en-US" dirty="0">
              <a:solidFill>
                <a:schemeClr val="bg1"/>
              </a:solidFill>
            </a:endParaRPr>
          </a:p>
          <a:p>
            <a:pPr rtl="0"/>
            <a:r>
              <a:rPr lang="en-US" dirty="0">
                <a:solidFill>
                  <a:schemeClr val="bg1"/>
                </a:solidFill>
              </a:rPr>
              <a:t>Tabor Greenberg: 10</a:t>
            </a:r>
            <a:r>
              <a:rPr lang="en-US" baseline="30000" dirty="0">
                <a:solidFill>
                  <a:schemeClr val="bg1"/>
                </a:solidFill>
              </a:rPr>
              <a:t>th</a:t>
            </a:r>
            <a:endParaRPr lang="en-US" dirty="0">
              <a:solidFill>
                <a:schemeClr val="bg1"/>
              </a:solidFill>
            </a:endParaRPr>
          </a:p>
          <a:p>
            <a:pPr rtl="0"/>
            <a:r>
              <a:rPr lang="en-US" dirty="0">
                <a:solidFill>
                  <a:schemeClr val="bg1"/>
                </a:solidFill>
              </a:rPr>
              <a:t> </a:t>
            </a:r>
          </a:p>
          <a:p>
            <a:pPr rtl="0"/>
            <a:r>
              <a:rPr lang="en-US" b="1" dirty="0">
                <a:solidFill>
                  <a:schemeClr val="bg1"/>
                </a:solidFill>
              </a:rPr>
              <a:t>World Junior 10k </a:t>
            </a:r>
            <a:endParaRPr lang="en-US" dirty="0">
              <a:solidFill>
                <a:schemeClr val="bg1"/>
              </a:solidFill>
            </a:endParaRPr>
          </a:p>
          <a:p>
            <a:pPr rtl="0"/>
            <a:r>
              <a:rPr lang="en-US" dirty="0">
                <a:solidFill>
                  <a:schemeClr val="bg1"/>
                </a:solidFill>
              </a:rPr>
              <a:t>Jack Leveque: 10</a:t>
            </a:r>
            <a:r>
              <a:rPr lang="en-US" baseline="30000" dirty="0">
                <a:solidFill>
                  <a:schemeClr val="bg1"/>
                </a:solidFill>
              </a:rPr>
              <a:t>th</a:t>
            </a:r>
            <a:endParaRPr lang="en-US" dirty="0">
              <a:solidFill>
                <a:schemeClr val="bg1"/>
              </a:solidFill>
            </a:endParaRPr>
          </a:p>
          <a:p>
            <a:pPr rtl="0"/>
            <a:r>
              <a:rPr lang="en-US" dirty="0">
                <a:solidFill>
                  <a:schemeClr val="bg1"/>
                </a:solidFill>
              </a:rPr>
              <a:t>Neve Gerard: 11</a:t>
            </a:r>
            <a:r>
              <a:rPr lang="en-US" baseline="30000" dirty="0">
                <a:solidFill>
                  <a:schemeClr val="bg1"/>
                </a:solidFill>
              </a:rPr>
              <a:t>th</a:t>
            </a:r>
            <a:endParaRPr lang="en-US" dirty="0">
              <a:solidFill>
                <a:schemeClr val="bg1"/>
              </a:solidFill>
            </a:endParaRPr>
          </a:p>
          <a:p>
            <a:pPr rtl="0"/>
            <a:r>
              <a:rPr lang="en-US" dirty="0">
                <a:solidFill>
                  <a:schemeClr val="bg1"/>
                </a:solidFill>
              </a:rPr>
              <a:t>Natalie Nicholas: 14</a:t>
            </a:r>
            <a:r>
              <a:rPr lang="en-US" baseline="30000" dirty="0">
                <a:solidFill>
                  <a:schemeClr val="bg1"/>
                </a:solidFill>
              </a:rPr>
              <a:t>th</a:t>
            </a:r>
            <a:endParaRPr lang="en-US" dirty="0">
              <a:solidFill>
                <a:schemeClr val="bg1"/>
              </a:solidFill>
            </a:endParaRPr>
          </a:p>
          <a:p>
            <a:pPr rtl="0"/>
            <a:r>
              <a:rPr lang="en-US" dirty="0">
                <a:solidFill>
                  <a:schemeClr val="bg1"/>
                </a:solidFill>
              </a:rPr>
              <a:t> </a:t>
            </a:r>
          </a:p>
          <a:p>
            <a:pPr rtl="0"/>
            <a:endParaRPr lang="en-US" dirty="0">
              <a:solidFill>
                <a:schemeClr val="bg1"/>
              </a:solidFill>
            </a:endParaRPr>
          </a:p>
          <a:p>
            <a:pPr rtl="0"/>
            <a:endParaRPr lang="en-US" dirty="0">
              <a:solidFill>
                <a:schemeClr val="bg1"/>
              </a:solidFill>
            </a:endParaRPr>
          </a:p>
          <a:p>
            <a:pPr rtl="0"/>
            <a:endParaRPr lang="en-US" dirty="0">
              <a:solidFill>
                <a:schemeClr val="bg1"/>
              </a:solidFill>
            </a:endParaRPr>
          </a:p>
          <a:p>
            <a:pPr rtl="0"/>
            <a:r>
              <a:rPr lang="en-US" b="1" dirty="0">
                <a:solidFill>
                  <a:schemeClr val="bg1"/>
                </a:solidFill>
              </a:rPr>
              <a:t>U23 World </a:t>
            </a:r>
          </a:p>
          <a:p>
            <a:pPr rtl="0"/>
            <a:r>
              <a:rPr lang="en-US" b="1" dirty="0">
                <a:solidFill>
                  <a:schemeClr val="bg1"/>
                </a:solidFill>
              </a:rPr>
              <a:t>Championships  Sprint</a:t>
            </a:r>
            <a:endParaRPr lang="en-US" dirty="0">
              <a:solidFill>
                <a:schemeClr val="bg1"/>
              </a:solidFill>
            </a:endParaRPr>
          </a:p>
          <a:p>
            <a:pPr rtl="0"/>
            <a:r>
              <a:rPr lang="en-US" dirty="0">
                <a:solidFill>
                  <a:schemeClr val="bg1"/>
                </a:solidFill>
              </a:rPr>
              <a:t>Samantha Smith: 7</a:t>
            </a:r>
            <a:r>
              <a:rPr lang="en-US" baseline="30000" dirty="0">
                <a:solidFill>
                  <a:schemeClr val="bg1"/>
                </a:solidFill>
              </a:rPr>
              <a:t>th</a:t>
            </a:r>
            <a:endParaRPr lang="en-US" dirty="0">
              <a:solidFill>
                <a:schemeClr val="bg1"/>
              </a:solidFill>
            </a:endParaRPr>
          </a:p>
          <a:p>
            <a:pPr rtl="0"/>
            <a:r>
              <a:rPr lang="en-US" dirty="0">
                <a:solidFill>
                  <a:schemeClr val="bg1"/>
                </a:solidFill>
              </a:rPr>
              <a:t>Ava Thurston: 9</a:t>
            </a:r>
            <a:r>
              <a:rPr lang="en-US" baseline="30000" dirty="0">
                <a:solidFill>
                  <a:schemeClr val="bg1"/>
                </a:solidFill>
              </a:rPr>
              <a:t>th</a:t>
            </a:r>
            <a:endParaRPr lang="en-US" dirty="0">
              <a:solidFill>
                <a:schemeClr val="bg1"/>
              </a:solidFill>
            </a:endParaRPr>
          </a:p>
          <a:p>
            <a:pPr rtl="0"/>
            <a:r>
              <a:rPr lang="en-US" dirty="0">
                <a:solidFill>
                  <a:schemeClr val="bg1"/>
                </a:solidFill>
              </a:rPr>
              <a:t>Haley Brewster: 13</a:t>
            </a:r>
            <a:r>
              <a:rPr lang="en-US" baseline="30000" dirty="0">
                <a:solidFill>
                  <a:schemeClr val="bg1"/>
                </a:solidFill>
              </a:rPr>
              <a:t>th</a:t>
            </a:r>
            <a:endParaRPr lang="en-US" dirty="0">
              <a:solidFill>
                <a:schemeClr val="bg1"/>
              </a:solidFill>
            </a:endParaRPr>
          </a:p>
          <a:p>
            <a:pPr rtl="0"/>
            <a:r>
              <a:rPr lang="en-US" dirty="0">
                <a:solidFill>
                  <a:schemeClr val="bg1"/>
                </a:solidFill>
              </a:rPr>
              <a:t> </a:t>
            </a:r>
          </a:p>
          <a:p>
            <a:pPr rtl="0"/>
            <a:r>
              <a:rPr lang="en-US" b="1" dirty="0">
                <a:solidFill>
                  <a:schemeClr val="bg1"/>
                </a:solidFill>
              </a:rPr>
              <a:t>U23 World Championships 20k </a:t>
            </a:r>
            <a:endParaRPr lang="en-US" dirty="0">
              <a:solidFill>
                <a:schemeClr val="bg1"/>
              </a:solidFill>
            </a:endParaRPr>
          </a:p>
          <a:p>
            <a:pPr rtl="0"/>
            <a:r>
              <a:rPr lang="en-US" dirty="0">
                <a:solidFill>
                  <a:schemeClr val="bg1"/>
                </a:solidFill>
              </a:rPr>
              <a:t>Corbin Carpenter: 10</a:t>
            </a:r>
            <a:r>
              <a:rPr lang="en-US" baseline="30000" dirty="0">
                <a:solidFill>
                  <a:schemeClr val="bg1"/>
                </a:solidFill>
              </a:rPr>
              <a:t>th</a:t>
            </a:r>
            <a:endParaRPr lang="en-US" dirty="0">
              <a:solidFill>
                <a:schemeClr val="bg1"/>
              </a:solidFill>
            </a:endParaRPr>
          </a:p>
          <a:p>
            <a:pPr rtl="0"/>
            <a:r>
              <a:rPr lang="en-US" dirty="0">
                <a:solidFill>
                  <a:schemeClr val="bg1"/>
                </a:solidFill>
              </a:rPr>
              <a:t>Ava Thurston: 9</a:t>
            </a:r>
            <a:r>
              <a:rPr lang="en-US" baseline="30000" dirty="0">
                <a:solidFill>
                  <a:schemeClr val="bg1"/>
                </a:solidFill>
              </a:rPr>
              <a:t>th</a:t>
            </a:r>
            <a:endParaRPr lang="en-US" dirty="0">
              <a:solidFill>
                <a:schemeClr val="bg1"/>
              </a:solidFill>
            </a:endParaRPr>
          </a:p>
          <a:p>
            <a:pPr rtl="0"/>
            <a:r>
              <a:rPr lang="en-US" dirty="0">
                <a:solidFill>
                  <a:schemeClr val="bg1"/>
                </a:solidFill>
              </a:rPr>
              <a:t>Haley Brewster: 12</a:t>
            </a:r>
            <a:r>
              <a:rPr lang="en-US" baseline="30000" dirty="0">
                <a:solidFill>
                  <a:schemeClr val="bg1"/>
                </a:solidFill>
              </a:rPr>
              <a:t>th</a:t>
            </a:r>
            <a:endParaRPr lang="en-US" dirty="0">
              <a:solidFill>
                <a:schemeClr val="bg1"/>
              </a:solidFill>
            </a:endParaRPr>
          </a:p>
          <a:p>
            <a:pPr rtl="0"/>
            <a:r>
              <a:rPr lang="en-US" dirty="0">
                <a:solidFill>
                  <a:schemeClr val="bg1"/>
                </a:solidFill>
              </a:rPr>
              <a:t> </a:t>
            </a:r>
          </a:p>
          <a:p>
            <a:pPr rtl="0"/>
            <a:r>
              <a:rPr lang="en-US" b="1" dirty="0">
                <a:solidFill>
                  <a:schemeClr val="bg1"/>
                </a:solidFill>
              </a:rPr>
              <a:t>U23 World Championships 10k </a:t>
            </a:r>
            <a:endParaRPr lang="en-US" dirty="0">
              <a:solidFill>
                <a:schemeClr val="bg1"/>
              </a:solidFill>
            </a:endParaRPr>
          </a:p>
          <a:p>
            <a:pPr rtl="0"/>
            <a:r>
              <a:rPr lang="en-US" dirty="0">
                <a:solidFill>
                  <a:schemeClr val="bg1"/>
                </a:solidFill>
              </a:rPr>
              <a:t>Corbin Carpenter: 13</a:t>
            </a:r>
            <a:r>
              <a:rPr lang="en-US" baseline="30000" dirty="0">
                <a:solidFill>
                  <a:schemeClr val="bg1"/>
                </a:solidFill>
              </a:rPr>
              <a:t>th</a:t>
            </a:r>
            <a:endParaRPr lang="en-US" dirty="0">
              <a:solidFill>
                <a:schemeClr val="bg1"/>
              </a:solidFill>
            </a:endParaRPr>
          </a:p>
          <a:p>
            <a:pPr rtl="0"/>
            <a:r>
              <a:rPr lang="en-US" dirty="0">
                <a:solidFill>
                  <a:schemeClr val="bg1"/>
                </a:solidFill>
              </a:rPr>
              <a:t>Ava Thurston: 15</a:t>
            </a:r>
            <a:r>
              <a:rPr lang="en-US" baseline="30000" dirty="0">
                <a:solidFill>
                  <a:schemeClr val="bg1"/>
                </a:solidFill>
              </a:rPr>
              <a:t>th</a:t>
            </a:r>
            <a:endParaRPr lang="en-US" dirty="0">
              <a:solidFill>
                <a:schemeClr val="bg1"/>
              </a:solidFill>
            </a:endParaRPr>
          </a:p>
        </p:txBody>
      </p:sp>
      <p:sp>
        <p:nvSpPr>
          <p:cNvPr id="18" name="TextBox 17">
            <a:extLst>
              <a:ext uri="{FF2B5EF4-FFF2-40B4-BE49-F238E27FC236}">
                <a16:creationId xmlns:a16="http://schemas.microsoft.com/office/drawing/2014/main" id="{31E21B6F-C233-9C58-2E5B-8FA62A4F76C8}"/>
              </a:ext>
            </a:extLst>
          </p:cNvPr>
          <p:cNvSpPr txBox="1"/>
          <p:nvPr/>
        </p:nvSpPr>
        <p:spPr>
          <a:xfrm>
            <a:off x="471711" y="6322368"/>
            <a:ext cx="1383712" cy="230832"/>
          </a:xfrm>
          <a:prstGeom prst="rect">
            <a:avLst/>
          </a:prstGeom>
          <a:noFill/>
        </p:spPr>
        <p:txBody>
          <a:bodyPr wrap="none" rtlCol="0">
            <a:spAutoFit/>
          </a:bodyPr>
          <a:lstStyle/>
          <a:p>
            <a:r>
              <a:rPr lang="en-US" sz="900" dirty="0">
                <a:solidFill>
                  <a:schemeClr val="bg1">
                    <a:lumMod val="95000"/>
                  </a:schemeClr>
                </a:solidFill>
                <a:latin typeface="+mn-lt"/>
              </a:rPr>
              <a:t>Photo Credit: Steve Fuller</a:t>
            </a:r>
          </a:p>
        </p:txBody>
      </p:sp>
      <p:pic>
        <p:nvPicPr>
          <p:cNvPr id="322" name="Google Shape;322;g2c97b8a765a_0_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432211" y="5562600"/>
            <a:ext cx="2226389" cy="1039266"/>
          </a:xfrm>
          <a:prstGeom prst="rect">
            <a:avLst/>
          </a:prstGeom>
          <a:noFill/>
          <a:ln>
            <a:noFill/>
          </a:ln>
        </p:spPr>
      </p:pic>
    </p:spTree>
    <p:extLst>
      <p:ext uri="{BB962C8B-B14F-4D97-AF65-F5344CB8AC3E}">
        <p14:creationId xmlns:p14="http://schemas.microsoft.com/office/powerpoint/2010/main" val="493784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12" name="Picture 11">
            <a:extLst>
              <a:ext uri="{FF2B5EF4-FFF2-40B4-BE49-F238E27FC236}">
                <a16:creationId xmlns:a16="http://schemas.microsoft.com/office/drawing/2014/main" id="{FC317779-1194-D2A4-AC14-D2F94B931CF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09600" y="-76200"/>
            <a:ext cx="16535400" cy="7175740"/>
          </a:xfrm>
          <a:prstGeom prst="rect">
            <a:avLst/>
          </a:prstGeom>
        </p:spPr>
      </p:pic>
      <p:sp>
        <p:nvSpPr>
          <p:cNvPr id="4" name="Google Shape;321;g2c97b8a765a_0_0">
            <a:extLst>
              <a:ext uri="{FF2B5EF4-FFF2-40B4-BE49-F238E27FC236}">
                <a16:creationId xmlns:a16="http://schemas.microsoft.com/office/drawing/2014/main" id="{C680D7B5-7001-1DB0-5D57-B585134FE1DD}"/>
              </a:ext>
            </a:extLst>
          </p:cNvPr>
          <p:cNvSpPr/>
          <p:nvPr/>
        </p:nvSpPr>
        <p:spPr>
          <a:xfrm>
            <a:off x="-152400" y="3581400"/>
            <a:ext cx="12344400" cy="3276601"/>
          </a:xfrm>
          <a:prstGeom prst="rect">
            <a:avLst/>
          </a:prstGeom>
          <a:gradFill>
            <a:gsLst>
              <a:gs pos="8000">
                <a:srgbClr val="033562">
                  <a:alpha val="92000"/>
                </a:srgbClr>
              </a:gs>
              <a:gs pos="55000">
                <a:srgbClr val="033562">
                  <a:alpha val="70000"/>
                </a:srgbClr>
              </a:gs>
              <a:gs pos="76000">
                <a:srgbClr val="43627E">
                  <a:alpha val="48000"/>
                </a:srgbClr>
              </a:gs>
              <a:gs pos="94000">
                <a:srgbClr val="43627E">
                  <a:alpha val="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FFFFFF"/>
              </a:solidFill>
              <a:latin typeface="Calibri"/>
              <a:ea typeface="Calibri"/>
              <a:cs typeface="Calibri"/>
              <a:sym typeface="Calibri"/>
            </a:endParaRPr>
          </a:p>
        </p:txBody>
      </p:sp>
      <p:sp>
        <p:nvSpPr>
          <p:cNvPr id="2" name="Parallelogram 1">
            <a:extLst>
              <a:ext uri="{FF2B5EF4-FFF2-40B4-BE49-F238E27FC236}">
                <a16:creationId xmlns:a16="http://schemas.microsoft.com/office/drawing/2014/main" id="{EA17A884-C1E1-5D87-97F2-991DFEB5BB0A}"/>
              </a:ext>
            </a:extLst>
          </p:cNvPr>
          <p:cNvSpPr/>
          <p:nvPr/>
        </p:nvSpPr>
        <p:spPr>
          <a:xfrm>
            <a:off x="736302" y="0"/>
            <a:ext cx="8026698" cy="6856718"/>
          </a:xfrm>
          <a:prstGeom prst="parallelogram">
            <a:avLst/>
          </a:prstGeom>
          <a:solidFill>
            <a:srgbClr val="033562">
              <a:alpha val="80000"/>
            </a:srgbClr>
          </a:solidFill>
          <a:ln w="6350">
            <a:solidFill>
              <a:schemeClr val="tx2">
                <a:lumMod val="60000"/>
                <a:lumOff val="40000"/>
              </a:schemeClr>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4">
            <a:extLst>
              <a:ext uri="{FF2B5EF4-FFF2-40B4-BE49-F238E27FC236}">
                <a16:creationId xmlns:a16="http://schemas.microsoft.com/office/drawing/2014/main" id="{92EDA0E7-3AB8-5760-C061-B4D761592DAF}"/>
              </a:ext>
            </a:extLst>
          </p:cNvPr>
          <p:cNvSpPr txBox="1">
            <a:spLocks/>
          </p:cNvSpPr>
          <p:nvPr/>
        </p:nvSpPr>
        <p:spPr>
          <a:xfrm>
            <a:off x="1714165" y="298944"/>
            <a:ext cx="6896435" cy="1111073"/>
          </a:xfrm>
          <a:prstGeom prst="rect">
            <a:avLst/>
          </a:prstGeom>
        </p:spPr>
        <p:txBody>
          <a:bodyPr vert="horz" wrap="square" lIns="0" tIns="9525" rIns="0" bIns="0" rtlCol="0">
            <a:spAutoFit/>
          </a:bodyPr>
          <a:lstStyle>
            <a:lvl1pPr>
              <a:defRPr>
                <a:latin typeface="+mj-lt"/>
                <a:ea typeface="+mj-ea"/>
                <a:cs typeface="+mj-cs"/>
              </a:defRPr>
            </a:lvl1pPr>
          </a:lstStyle>
          <a:p>
            <a:pPr marL="12700" marR="5080" algn="ctr">
              <a:lnSpc>
                <a:spcPct val="100699"/>
              </a:lnSpc>
              <a:spcBef>
                <a:spcPts val="75"/>
              </a:spcBef>
            </a:pPr>
            <a:r>
              <a:rPr lang="en-US" sz="4400" dirty="0">
                <a:solidFill>
                  <a:schemeClr val="bg1"/>
                </a:solidFill>
                <a:latin typeface="Impact" panose="020B0806030902050204" pitchFamily="34" charset="0"/>
              </a:rPr>
              <a:t>SEASON</a:t>
            </a:r>
            <a:r>
              <a:rPr lang="en-US" sz="4400" spc="-45" dirty="0">
                <a:solidFill>
                  <a:schemeClr val="bg1"/>
                </a:solidFill>
                <a:latin typeface="Impact" panose="020B0806030902050204" pitchFamily="34" charset="0"/>
              </a:rPr>
              <a:t> </a:t>
            </a:r>
            <a:r>
              <a:rPr lang="en-US" sz="4400" dirty="0">
                <a:solidFill>
                  <a:schemeClr val="bg1"/>
                </a:solidFill>
                <a:latin typeface="Impact" panose="020B0806030902050204" pitchFamily="34" charset="0"/>
              </a:rPr>
              <a:t>HIGHLIGHTS</a:t>
            </a:r>
            <a:r>
              <a:rPr lang="en-US" sz="4400" spc="-35" dirty="0">
                <a:solidFill>
                  <a:schemeClr val="bg1"/>
                </a:solidFill>
                <a:latin typeface="Impact" panose="020B0806030902050204" pitchFamily="34" charset="0"/>
              </a:rPr>
              <a:t> </a:t>
            </a:r>
          </a:p>
          <a:p>
            <a:pPr marL="12700" marR="5080" algn="ctr">
              <a:lnSpc>
                <a:spcPts val="2800"/>
              </a:lnSpc>
              <a:spcBef>
                <a:spcPts val="75"/>
              </a:spcBef>
            </a:pPr>
            <a:r>
              <a:rPr lang="en-US" sz="3600" spc="-25" dirty="0">
                <a:solidFill>
                  <a:schemeClr val="bg1"/>
                </a:solidFill>
              </a:rPr>
              <a:t>FOR </a:t>
            </a:r>
            <a:r>
              <a:rPr lang="en-US" sz="3600" dirty="0">
                <a:solidFill>
                  <a:schemeClr val="bg1"/>
                </a:solidFill>
              </a:rPr>
              <a:t>NNF-FUNDED</a:t>
            </a:r>
            <a:r>
              <a:rPr lang="en-US" sz="3600" spc="-5" dirty="0">
                <a:solidFill>
                  <a:schemeClr val="bg1"/>
                </a:solidFill>
              </a:rPr>
              <a:t> </a:t>
            </a:r>
            <a:r>
              <a:rPr lang="en-US" sz="3600" spc="-10" dirty="0">
                <a:solidFill>
                  <a:schemeClr val="bg1"/>
                </a:solidFill>
              </a:rPr>
              <a:t>ATHLETES</a:t>
            </a:r>
            <a:endParaRPr lang="en-US" sz="3600" dirty="0">
              <a:solidFill>
                <a:schemeClr val="bg1"/>
              </a:solidFill>
            </a:endParaRPr>
          </a:p>
        </p:txBody>
      </p:sp>
      <p:sp>
        <p:nvSpPr>
          <p:cNvPr id="10" name="TextBox 9">
            <a:extLst>
              <a:ext uri="{FF2B5EF4-FFF2-40B4-BE49-F238E27FC236}">
                <a16:creationId xmlns:a16="http://schemas.microsoft.com/office/drawing/2014/main" id="{53A54EFA-75B8-0FB6-6276-77F2D9937A9B}"/>
              </a:ext>
            </a:extLst>
          </p:cNvPr>
          <p:cNvSpPr txBox="1"/>
          <p:nvPr/>
        </p:nvSpPr>
        <p:spPr>
          <a:xfrm>
            <a:off x="1841843" y="1695450"/>
            <a:ext cx="6172200" cy="369332"/>
          </a:xfrm>
          <a:prstGeom prst="rect">
            <a:avLst/>
          </a:prstGeom>
          <a:noFill/>
        </p:spPr>
        <p:txBody>
          <a:bodyPr wrap="square">
            <a:spAutoFit/>
          </a:bodyPr>
          <a:lstStyle/>
          <a:p>
            <a:pPr marL="50800" algn="ctr">
              <a:lnSpc>
                <a:spcPct val="100000"/>
              </a:lnSpc>
              <a:spcBef>
                <a:spcPts val="1560"/>
              </a:spcBef>
            </a:pPr>
            <a:r>
              <a:rPr lang="en-US" spc="300" dirty="0">
                <a:solidFill>
                  <a:schemeClr val="bg1"/>
                </a:solidFill>
                <a:latin typeface="Impact" panose="020B0806030902050204" pitchFamily="34" charset="0"/>
                <a:cs typeface="Calibri"/>
              </a:rPr>
              <a:t>133 WORLD CUP STARTS</a:t>
            </a:r>
            <a:endParaRPr lang="en-US" spc="300" dirty="0">
              <a:solidFill>
                <a:schemeClr val="bg1"/>
              </a:solidFill>
              <a:latin typeface="+mn-lt"/>
              <a:cs typeface="Calibri"/>
            </a:endParaRPr>
          </a:p>
        </p:txBody>
      </p:sp>
      <p:sp>
        <p:nvSpPr>
          <p:cNvPr id="7" name="TextBox 6">
            <a:extLst>
              <a:ext uri="{FF2B5EF4-FFF2-40B4-BE49-F238E27FC236}">
                <a16:creationId xmlns:a16="http://schemas.microsoft.com/office/drawing/2014/main" id="{2F3818AC-2EF1-5678-A5D9-7FB906720D26}"/>
              </a:ext>
            </a:extLst>
          </p:cNvPr>
          <p:cNvSpPr txBox="1"/>
          <p:nvPr/>
        </p:nvSpPr>
        <p:spPr>
          <a:xfrm>
            <a:off x="2642278" y="1986768"/>
            <a:ext cx="4346026" cy="276999"/>
          </a:xfrm>
          <a:prstGeom prst="rect">
            <a:avLst/>
          </a:prstGeom>
          <a:noFill/>
        </p:spPr>
        <p:txBody>
          <a:bodyPr wrap="square">
            <a:spAutoFit/>
          </a:bodyPr>
          <a:lstStyle/>
          <a:p>
            <a:pPr algn="ctr"/>
            <a:r>
              <a:rPr lang="en-US" sz="1200" spc="300" dirty="0">
                <a:solidFill>
                  <a:schemeClr val="bg1"/>
                </a:solidFill>
                <a:latin typeface="+mn-lt"/>
                <a:cs typeface="Calibri"/>
              </a:rPr>
              <a:t>(NUMBER OF STARTS INDICATED)</a:t>
            </a:r>
            <a:endParaRPr lang="en-US" sz="1200" dirty="0"/>
          </a:p>
        </p:txBody>
      </p:sp>
      <p:cxnSp>
        <p:nvCxnSpPr>
          <p:cNvPr id="8" name="Straight Connector 7">
            <a:extLst>
              <a:ext uri="{FF2B5EF4-FFF2-40B4-BE49-F238E27FC236}">
                <a16:creationId xmlns:a16="http://schemas.microsoft.com/office/drawing/2014/main" id="{5F488A1C-6EB7-A4D2-9804-D28A62DE9833}"/>
              </a:ext>
            </a:extLst>
          </p:cNvPr>
          <p:cNvCxnSpPr/>
          <p:nvPr/>
        </p:nvCxnSpPr>
        <p:spPr>
          <a:xfrm>
            <a:off x="3749804" y="1543050"/>
            <a:ext cx="2667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Google Shape;322;g2c97b8a765a_0_0">
            <a:extLst>
              <a:ext uri="{FF2B5EF4-FFF2-40B4-BE49-F238E27FC236}">
                <a16:creationId xmlns:a16="http://schemas.microsoft.com/office/drawing/2014/main" id="{1249D135-54E2-E1BA-83EA-53086F5129D8}"/>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43000" y="5361851"/>
            <a:ext cx="2756243" cy="1286599"/>
          </a:xfrm>
          <a:prstGeom prst="rect">
            <a:avLst/>
          </a:prstGeom>
          <a:noFill/>
          <a:ln>
            <a:noFill/>
          </a:ln>
        </p:spPr>
      </p:pic>
      <p:sp>
        <p:nvSpPr>
          <p:cNvPr id="6" name="TextBox 5">
            <a:extLst>
              <a:ext uri="{FF2B5EF4-FFF2-40B4-BE49-F238E27FC236}">
                <a16:creationId xmlns:a16="http://schemas.microsoft.com/office/drawing/2014/main" id="{2EEF0233-3AA7-0AD5-3C3F-2DD87B952455}"/>
              </a:ext>
            </a:extLst>
          </p:cNvPr>
          <p:cNvSpPr txBox="1"/>
          <p:nvPr/>
        </p:nvSpPr>
        <p:spPr>
          <a:xfrm>
            <a:off x="1981200" y="2757645"/>
            <a:ext cx="5486400" cy="3695884"/>
          </a:xfrm>
          <a:prstGeom prst="rect">
            <a:avLst/>
          </a:prstGeom>
          <a:noFill/>
        </p:spPr>
        <p:txBody>
          <a:bodyPr wrap="square" numCol="2" spcCol="365760">
            <a:spAutoFit/>
          </a:bodyPr>
          <a:lstStyle/>
          <a:p>
            <a:pPr rtl="0"/>
            <a:r>
              <a:rPr lang="en-US" dirty="0">
                <a:solidFill>
                  <a:schemeClr val="bg1"/>
                </a:solidFill>
              </a:rPr>
              <a:t>Zak </a:t>
            </a:r>
            <a:r>
              <a:rPr lang="en-US" dirty="0" err="1">
                <a:solidFill>
                  <a:schemeClr val="bg1"/>
                </a:solidFill>
              </a:rPr>
              <a:t>Ketterson</a:t>
            </a:r>
            <a:r>
              <a:rPr lang="en-US" dirty="0">
                <a:solidFill>
                  <a:schemeClr val="bg1"/>
                </a:solidFill>
              </a:rPr>
              <a:t> (19)</a:t>
            </a:r>
          </a:p>
          <a:p>
            <a:pPr rtl="0"/>
            <a:r>
              <a:rPr lang="en-US" dirty="0">
                <a:solidFill>
                  <a:schemeClr val="bg1"/>
                </a:solidFill>
              </a:rPr>
              <a:t>Kevin Bolger (19)</a:t>
            </a:r>
          </a:p>
          <a:p>
            <a:pPr rtl="0"/>
            <a:r>
              <a:rPr lang="en-US" dirty="0">
                <a:solidFill>
                  <a:schemeClr val="bg1"/>
                </a:solidFill>
              </a:rPr>
              <a:t>Alayna </a:t>
            </a:r>
            <a:r>
              <a:rPr lang="en-US" dirty="0" err="1">
                <a:solidFill>
                  <a:schemeClr val="bg1"/>
                </a:solidFill>
              </a:rPr>
              <a:t>Sonnesyn</a:t>
            </a:r>
            <a:r>
              <a:rPr lang="en-US" dirty="0">
                <a:solidFill>
                  <a:schemeClr val="bg1"/>
                </a:solidFill>
              </a:rPr>
              <a:t> (14)</a:t>
            </a:r>
          </a:p>
          <a:p>
            <a:pPr rtl="0"/>
            <a:r>
              <a:rPr lang="en-US" dirty="0">
                <a:solidFill>
                  <a:schemeClr val="bg1"/>
                </a:solidFill>
              </a:rPr>
              <a:t>Kendall Kramer (13)</a:t>
            </a:r>
          </a:p>
          <a:p>
            <a:pPr rtl="0"/>
            <a:r>
              <a:rPr lang="en-US" dirty="0">
                <a:solidFill>
                  <a:schemeClr val="bg1"/>
                </a:solidFill>
              </a:rPr>
              <a:t>Luke Jager (10)</a:t>
            </a:r>
          </a:p>
          <a:p>
            <a:pPr rtl="0"/>
            <a:r>
              <a:rPr lang="en-US" dirty="0">
                <a:solidFill>
                  <a:schemeClr val="bg1"/>
                </a:solidFill>
              </a:rPr>
              <a:t>Hailey </a:t>
            </a:r>
            <a:r>
              <a:rPr lang="en-US" dirty="0" err="1">
                <a:solidFill>
                  <a:schemeClr val="bg1"/>
                </a:solidFill>
              </a:rPr>
              <a:t>Swirbul</a:t>
            </a:r>
            <a:r>
              <a:rPr lang="en-US" dirty="0">
                <a:solidFill>
                  <a:schemeClr val="bg1"/>
                </a:solidFill>
              </a:rPr>
              <a:t> (9)</a:t>
            </a:r>
          </a:p>
          <a:p>
            <a:pPr rtl="0"/>
            <a:r>
              <a:rPr lang="en-US" dirty="0">
                <a:solidFill>
                  <a:schemeClr val="bg1"/>
                </a:solidFill>
              </a:rPr>
              <a:t>Lauren </a:t>
            </a:r>
            <a:r>
              <a:rPr lang="en-US" dirty="0" err="1">
                <a:solidFill>
                  <a:schemeClr val="bg1"/>
                </a:solidFill>
              </a:rPr>
              <a:t>Jortberg</a:t>
            </a:r>
            <a:r>
              <a:rPr lang="en-US" dirty="0">
                <a:solidFill>
                  <a:schemeClr val="bg1"/>
                </a:solidFill>
              </a:rPr>
              <a:t> (8)</a:t>
            </a:r>
          </a:p>
          <a:p>
            <a:pPr rtl="0"/>
            <a:r>
              <a:rPr lang="en-US" dirty="0">
                <a:solidFill>
                  <a:schemeClr val="bg1"/>
                </a:solidFill>
              </a:rPr>
              <a:t>Zach Jayne (7)</a:t>
            </a:r>
          </a:p>
          <a:p>
            <a:pPr rtl="0"/>
            <a:endParaRPr lang="en-US" dirty="0">
              <a:solidFill>
                <a:schemeClr val="bg1"/>
              </a:solidFill>
            </a:endParaRPr>
          </a:p>
          <a:p>
            <a:pPr rtl="0"/>
            <a:endParaRPr lang="en-US" dirty="0">
              <a:solidFill>
                <a:schemeClr val="bg1"/>
              </a:solidFill>
            </a:endParaRPr>
          </a:p>
          <a:p>
            <a:pPr rtl="0"/>
            <a:endParaRPr lang="en-US" dirty="0">
              <a:solidFill>
                <a:schemeClr val="bg1"/>
              </a:solidFill>
            </a:endParaRPr>
          </a:p>
          <a:p>
            <a:pPr rtl="0"/>
            <a:endParaRPr lang="en-US" dirty="0">
              <a:solidFill>
                <a:schemeClr val="bg1"/>
              </a:solidFill>
            </a:endParaRPr>
          </a:p>
          <a:p>
            <a:pPr rtl="0"/>
            <a:endParaRPr lang="en-US" dirty="0">
              <a:solidFill>
                <a:schemeClr val="bg1"/>
              </a:solidFill>
            </a:endParaRPr>
          </a:p>
          <a:p>
            <a:pPr rtl="0"/>
            <a:r>
              <a:rPr lang="en-US" dirty="0">
                <a:solidFill>
                  <a:schemeClr val="bg1"/>
                </a:solidFill>
              </a:rPr>
              <a:t>Emma Albrecht (7)</a:t>
            </a:r>
          </a:p>
          <a:p>
            <a:pPr rtl="0"/>
            <a:r>
              <a:rPr lang="en-US" dirty="0">
                <a:solidFill>
                  <a:schemeClr val="bg1"/>
                </a:solidFill>
              </a:rPr>
              <a:t>Hunter Wonders (7) </a:t>
            </a:r>
            <a:br>
              <a:rPr lang="en-US" dirty="0">
                <a:solidFill>
                  <a:schemeClr val="bg1"/>
                </a:solidFill>
              </a:rPr>
            </a:br>
            <a:r>
              <a:rPr lang="en-US" dirty="0">
                <a:solidFill>
                  <a:schemeClr val="bg1"/>
                </a:solidFill>
              </a:rPr>
              <a:t>Erin Bianco (6)</a:t>
            </a:r>
          </a:p>
          <a:p>
            <a:pPr rtl="0"/>
            <a:r>
              <a:rPr lang="en-US" dirty="0">
                <a:solidFill>
                  <a:schemeClr val="bg1"/>
                </a:solidFill>
              </a:rPr>
              <a:t>Luci Anderson (4)</a:t>
            </a:r>
          </a:p>
          <a:p>
            <a:pPr rtl="0"/>
            <a:r>
              <a:rPr lang="en-US" dirty="0">
                <a:solidFill>
                  <a:schemeClr val="bg1"/>
                </a:solidFill>
              </a:rPr>
              <a:t>Michael Earnhart (3)</a:t>
            </a:r>
          </a:p>
          <a:p>
            <a:pPr rtl="0"/>
            <a:r>
              <a:rPr lang="en-US" dirty="0">
                <a:solidFill>
                  <a:schemeClr val="bg1"/>
                </a:solidFill>
              </a:rPr>
              <a:t>Brian Bushey (3)</a:t>
            </a:r>
          </a:p>
          <a:p>
            <a:pPr rtl="0"/>
            <a:r>
              <a:rPr lang="en-US" dirty="0">
                <a:solidFill>
                  <a:schemeClr val="bg1"/>
                </a:solidFill>
              </a:rPr>
              <a:t>Owen Young (2)</a:t>
            </a:r>
          </a:p>
          <a:p>
            <a:pPr rtl="0"/>
            <a:r>
              <a:rPr lang="en-US" dirty="0">
                <a:solidFill>
                  <a:schemeClr val="bg1"/>
                </a:solidFill>
              </a:rPr>
              <a:t>John Schwinghamer (2)</a:t>
            </a:r>
          </a:p>
        </p:txBody>
      </p:sp>
      <p:sp>
        <p:nvSpPr>
          <p:cNvPr id="11" name="TextBox 10">
            <a:extLst>
              <a:ext uri="{FF2B5EF4-FFF2-40B4-BE49-F238E27FC236}">
                <a16:creationId xmlns:a16="http://schemas.microsoft.com/office/drawing/2014/main" id="{3EBF0C8D-1E29-5247-557C-9003CBDEF52F}"/>
              </a:ext>
            </a:extLst>
          </p:cNvPr>
          <p:cNvSpPr txBox="1"/>
          <p:nvPr/>
        </p:nvSpPr>
        <p:spPr>
          <a:xfrm>
            <a:off x="10579688" y="6093768"/>
            <a:ext cx="1383712" cy="230832"/>
          </a:xfrm>
          <a:prstGeom prst="rect">
            <a:avLst/>
          </a:prstGeom>
          <a:noFill/>
        </p:spPr>
        <p:txBody>
          <a:bodyPr wrap="none" rtlCol="0">
            <a:spAutoFit/>
          </a:bodyPr>
          <a:lstStyle/>
          <a:p>
            <a:r>
              <a:rPr lang="en-US" sz="900" dirty="0">
                <a:solidFill>
                  <a:schemeClr val="bg1">
                    <a:lumMod val="85000"/>
                  </a:schemeClr>
                </a:solidFill>
                <a:latin typeface="+mn-lt"/>
              </a:rPr>
              <a:t>Photo Credit: Steve Fuller</a:t>
            </a:r>
          </a:p>
        </p:txBody>
      </p:sp>
      <p:pic>
        <p:nvPicPr>
          <p:cNvPr id="13" name="Picture 12">
            <a:extLst>
              <a:ext uri="{FF2B5EF4-FFF2-40B4-BE49-F238E27FC236}">
                <a16:creationId xmlns:a16="http://schemas.microsoft.com/office/drawing/2014/main" id="{C6394C1F-E9C4-913E-1B9D-70B5D24373CF}"/>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09600" y="-76200"/>
            <a:ext cx="16535400" cy="7175739"/>
          </a:xfrm>
          <a:prstGeom prst="rect">
            <a:avLst/>
          </a:prstGeom>
        </p:spPr>
      </p:pic>
    </p:spTree>
    <p:extLst>
      <p:ext uri="{BB962C8B-B14F-4D97-AF65-F5344CB8AC3E}">
        <p14:creationId xmlns:p14="http://schemas.microsoft.com/office/powerpoint/2010/main" val="25017543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13" name="Picture 12">
            <a:extLst>
              <a:ext uri="{FF2B5EF4-FFF2-40B4-BE49-F238E27FC236}">
                <a16:creationId xmlns:a16="http://schemas.microsoft.com/office/drawing/2014/main" id="{FCF80D55-5491-8068-1A8C-AEB1C7F85D4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28600" y="-480082"/>
            <a:ext cx="12420600" cy="7338082"/>
          </a:xfrm>
          <a:prstGeom prst="rect">
            <a:avLst/>
          </a:prstGeom>
        </p:spPr>
      </p:pic>
      <p:sp>
        <p:nvSpPr>
          <p:cNvPr id="15" name="Google Shape;321;g2c97b8a765a_0_0">
            <a:extLst>
              <a:ext uri="{FF2B5EF4-FFF2-40B4-BE49-F238E27FC236}">
                <a16:creationId xmlns:a16="http://schemas.microsoft.com/office/drawing/2014/main" id="{42772984-6A01-2D50-CE1F-72AEEB2EE717}"/>
              </a:ext>
            </a:extLst>
          </p:cNvPr>
          <p:cNvSpPr/>
          <p:nvPr/>
        </p:nvSpPr>
        <p:spPr>
          <a:xfrm flipV="1">
            <a:off x="-152400" y="-498552"/>
            <a:ext cx="12344400" cy="4218430"/>
          </a:xfrm>
          <a:prstGeom prst="rect">
            <a:avLst/>
          </a:prstGeom>
          <a:gradFill>
            <a:gsLst>
              <a:gs pos="0">
                <a:srgbClr val="033562">
                  <a:alpha val="92000"/>
                </a:srgbClr>
              </a:gs>
              <a:gs pos="89000">
                <a:srgbClr val="43627E">
                  <a:alpha val="0"/>
                </a:srgbClr>
              </a:gs>
            </a:gsLst>
            <a:lin ang="17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 name="Google Shape;321;g2c97b8a765a_0_0">
            <a:extLst>
              <a:ext uri="{FF2B5EF4-FFF2-40B4-BE49-F238E27FC236}">
                <a16:creationId xmlns:a16="http://schemas.microsoft.com/office/drawing/2014/main" id="{C680D7B5-7001-1DB0-5D57-B585134FE1DD}"/>
              </a:ext>
            </a:extLst>
          </p:cNvPr>
          <p:cNvSpPr/>
          <p:nvPr/>
        </p:nvSpPr>
        <p:spPr>
          <a:xfrm>
            <a:off x="-152400" y="3581400"/>
            <a:ext cx="12344400" cy="3276601"/>
          </a:xfrm>
          <a:prstGeom prst="rect">
            <a:avLst/>
          </a:prstGeom>
          <a:gradFill>
            <a:gsLst>
              <a:gs pos="8000">
                <a:srgbClr val="033562">
                  <a:alpha val="92000"/>
                </a:srgbClr>
              </a:gs>
              <a:gs pos="55000">
                <a:srgbClr val="033562">
                  <a:alpha val="70000"/>
                </a:srgbClr>
              </a:gs>
              <a:gs pos="76000">
                <a:srgbClr val="43627E">
                  <a:alpha val="48000"/>
                </a:srgbClr>
              </a:gs>
              <a:gs pos="94000">
                <a:srgbClr val="43627E">
                  <a:alpha val="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4" name="Google Shape;321;g2c97b8a765a_0_0">
            <a:extLst>
              <a:ext uri="{FF2B5EF4-FFF2-40B4-BE49-F238E27FC236}">
                <a16:creationId xmlns:a16="http://schemas.microsoft.com/office/drawing/2014/main" id="{0DC9E07B-7EEB-A58B-CA9F-66D4F7F2C2F5}"/>
              </a:ext>
            </a:extLst>
          </p:cNvPr>
          <p:cNvSpPr/>
          <p:nvPr/>
        </p:nvSpPr>
        <p:spPr>
          <a:xfrm>
            <a:off x="-152400" y="3599869"/>
            <a:ext cx="12344400" cy="3276601"/>
          </a:xfrm>
          <a:prstGeom prst="rect">
            <a:avLst/>
          </a:prstGeom>
          <a:gradFill>
            <a:gsLst>
              <a:gs pos="8000">
                <a:srgbClr val="033562">
                  <a:alpha val="29000"/>
                </a:srgbClr>
              </a:gs>
              <a:gs pos="55000">
                <a:srgbClr val="033562">
                  <a:alpha val="70000"/>
                </a:srgbClr>
              </a:gs>
              <a:gs pos="76000">
                <a:srgbClr val="43627E">
                  <a:alpha val="48000"/>
                </a:srgbClr>
              </a:gs>
              <a:gs pos="94000">
                <a:srgbClr val="43627E">
                  <a:alpha val="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22" name="Google Shape;322;g2c97b8a765a_0_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900762" y="5638800"/>
            <a:ext cx="1948710" cy="909647"/>
          </a:xfrm>
          <a:prstGeom prst="rect">
            <a:avLst/>
          </a:prstGeom>
          <a:noFill/>
          <a:ln>
            <a:noFill/>
          </a:ln>
        </p:spPr>
      </p:pic>
      <p:sp>
        <p:nvSpPr>
          <p:cNvPr id="5" name="TextBox 4">
            <a:extLst>
              <a:ext uri="{FF2B5EF4-FFF2-40B4-BE49-F238E27FC236}">
                <a16:creationId xmlns:a16="http://schemas.microsoft.com/office/drawing/2014/main" id="{FE55F895-1585-3661-B9BE-9B60506F68A5}"/>
              </a:ext>
            </a:extLst>
          </p:cNvPr>
          <p:cNvSpPr txBox="1"/>
          <p:nvPr/>
        </p:nvSpPr>
        <p:spPr>
          <a:xfrm>
            <a:off x="76200" y="228600"/>
            <a:ext cx="1518364" cy="230832"/>
          </a:xfrm>
          <a:prstGeom prst="rect">
            <a:avLst/>
          </a:prstGeom>
          <a:noFill/>
          <a:effectLst>
            <a:glow rad="1016000">
              <a:schemeClr val="bg1">
                <a:alpha val="36000"/>
              </a:schemeClr>
            </a:glow>
          </a:effectLst>
        </p:spPr>
        <p:txBody>
          <a:bodyPr wrap="none" rtlCol="0">
            <a:spAutoFit/>
          </a:bodyPr>
          <a:lstStyle/>
          <a:p>
            <a:r>
              <a:rPr lang="en-US" sz="900" dirty="0">
                <a:solidFill>
                  <a:schemeClr val="bg1">
                    <a:lumMod val="85000"/>
                  </a:schemeClr>
                </a:solidFill>
                <a:latin typeface="+mn-lt"/>
              </a:rPr>
              <a:t>Photo Credit: @gpowersfilm</a:t>
            </a:r>
          </a:p>
        </p:txBody>
      </p:sp>
      <p:sp>
        <p:nvSpPr>
          <p:cNvPr id="2" name="Parallelogram 1">
            <a:extLst>
              <a:ext uri="{FF2B5EF4-FFF2-40B4-BE49-F238E27FC236}">
                <a16:creationId xmlns:a16="http://schemas.microsoft.com/office/drawing/2014/main" id="{EA17A884-C1E1-5D87-97F2-991DFEB5BB0A}"/>
              </a:ext>
            </a:extLst>
          </p:cNvPr>
          <p:cNvSpPr/>
          <p:nvPr/>
        </p:nvSpPr>
        <p:spPr>
          <a:xfrm>
            <a:off x="1324472" y="-1283"/>
            <a:ext cx="8915400" cy="6856718"/>
          </a:xfrm>
          <a:prstGeom prst="parallelogram">
            <a:avLst/>
          </a:prstGeom>
          <a:solidFill>
            <a:srgbClr val="033562">
              <a:alpha val="69804"/>
            </a:srgbClr>
          </a:solidFill>
          <a:ln w="6350">
            <a:solidFill>
              <a:schemeClr val="tx2">
                <a:lumMod val="60000"/>
                <a:lumOff val="40000"/>
              </a:schemeClr>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3A54EFA-75B8-0FB6-6276-77F2D9937A9B}"/>
              </a:ext>
            </a:extLst>
          </p:cNvPr>
          <p:cNvSpPr txBox="1"/>
          <p:nvPr/>
        </p:nvSpPr>
        <p:spPr>
          <a:xfrm>
            <a:off x="3157501" y="1359171"/>
            <a:ext cx="6172200" cy="369332"/>
          </a:xfrm>
          <a:prstGeom prst="rect">
            <a:avLst/>
          </a:prstGeom>
          <a:noFill/>
        </p:spPr>
        <p:txBody>
          <a:bodyPr wrap="square">
            <a:spAutoFit/>
          </a:bodyPr>
          <a:lstStyle/>
          <a:p>
            <a:pPr marL="50800" algn="ctr">
              <a:lnSpc>
                <a:spcPct val="100000"/>
              </a:lnSpc>
              <a:spcBef>
                <a:spcPts val="1560"/>
              </a:spcBef>
            </a:pPr>
            <a:r>
              <a:rPr lang="en-US" cap="all" spc="300" dirty="0">
                <a:solidFill>
                  <a:schemeClr val="bg1"/>
                </a:solidFill>
                <a:latin typeface="Impact" panose="020B0806030902050204" pitchFamily="34" charset="0"/>
                <a:cs typeface="Calibri"/>
              </a:rPr>
              <a:t>Top-30 World Cup Results</a:t>
            </a:r>
            <a:endParaRPr lang="en-US" cap="all" spc="300" dirty="0">
              <a:solidFill>
                <a:schemeClr val="bg1"/>
              </a:solidFill>
              <a:latin typeface="+mn-lt"/>
              <a:cs typeface="Calibri"/>
            </a:endParaRPr>
          </a:p>
        </p:txBody>
      </p:sp>
      <p:sp>
        <p:nvSpPr>
          <p:cNvPr id="7" name="TextBox 6">
            <a:extLst>
              <a:ext uri="{FF2B5EF4-FFF2-40B4-BE49-F238E27FC236}">
                <a16:creationId xmlns:a16="http://schemas.microsoft.com/office/drawing/2014/main" id="{FA97DF12-6C49-7E47-EFFE-4A540817EAB6}"/>
              </a:ext>
            </a:extLst>
          </p:cNvPr>
          <p:cNvSpPr txBox="1"/>
          <p:nvPr/>
        </p:nvSpPr>
        <p:spPr>
          <a:xfrm>
            <a:off x="3316055" y="1903717"/>
            <a:ext cx="6172200" cy="5632311"/>
          </a:xfrm>
          <a:prstGeom prst="rect">
            <a:avLst/>
          </a:prstGeom>
          <a:noFill/>
        </p:spPr>
        <p:txBody>
          <a:bodyPr wrap="square" numCol="2">
            <a:spAutoFit/>
          </a:bodyPr>
          <a:lstStyle/>
          <a:p>
            <a:pPr rtl="0"/>
            <a:r>
              <a:rPr lang="en-US" b="1" dirty="0">
                <a:solidFill>
                  <a:schemeClr val="bg1"/>
                </a:solidFill>
              </a:rPr>
              <a:t>Kendall Kramer </a:t>
            </a:r>
          </a:p>
          <a:p>
            <a:pPr marL="285750" indent="-285750" rtl="0">
              <a:buFont typeface="Arial" panose="020B0604020202020204" pitchFamily="34" charset="0"/>
              <a:buChar char="•"/>
            </a:pPr>
            <a:r>
              <a:rPr lang="en-US" sz="1400" dirty="0">
                <a:solidFill>
                  <a:schemeClr val="bg1"/>
                </a:solidFill>
              </a:rPr>
              <a:t>9</a:t>
            </a:r>
            <a:r>
              <a:rPr lang="en-US" sz="1400" baseline="30000" dirty="0">
                <a:solidFill>
                  <a:schemeClr val="bg1"/>
                </a:solidFill>
              </a:rPr>
              <a:t>th</a:t>
            </a:r>
            <a:r>
              <a:rPr lang="en-US" sz="1400" dirty="0">
                <a:solidFill>
                  <a:schemeClr val="bg1"/>
                </a:solidFill>
              </a:rPr>
              <a:t> Falun Skiathlon</a:t>
            </a:r>
          </a:p>
          <a:p>
            <a:pPr marL="285750" indent="-285750" rtl="0">
              <a:buFont typeface="Arial" panose="020B0604020202020204" pitchFamily="34" charset="0"/>
              <a:buChar char="•"/>
            </a:pPr>
            <a:r>
              <a:rPr lang="en-US" sz="1400" dirty="0">
                <a:solidFill>
                  <a:schemeClr val="bg1"/>
                </a:solidFill>
              </a:rPr>
              <a:t>25</a:t>
            </a:r>
            <a:r>
              <a:rPr lang="en-US" sz="1400" baseline="30000" dirty="0">
                <a:solidFill>
                  <a:schemeClr val="bg1"/>
                </a:solidFill>
              </a:rPr>
              <a:t>th</a:t>
            </a:r>
            <a:r>
              <a:rPr lang="en-US" sz="1400" dirty="0">
                <a:solidFill>
                  <a:schemeClr val="bg1"/>
                </a:solidFill>
              </a:rPr>
              <a:t> Lake Placid 10k C +</a:t>
            </a:r>
          </a:p>
          <a:p>
            <a:pPr marL="285750" indent="-285750" rtl="0">
              <a:buFont typeface="Arial" panose="020B0604020202020204" pitchFamily="34" charset="0"/>
              <a:buChar char="•"/>
            </a:pPr>
            <a:r>
              <a:rPr lang="en-US" sz="1400" dirty="0">
                <a:solidFill>
                  <a:schemeClr val="bg1"/>
                </a:solidFill>
              </a:rPr>
              <a:t>28</a:t>
            </a:r>
            <a:r>
              <a:rPr lang="en-US" sz="1400" baseline="30000" dirty="0">
                <a:solidFill>
                  <a:schemeClr val="bg1"/>
                </a:solidFill>
              </a:rPr>
              <a:t>th</a:t>
            </a:r>
            <a:r>
              <a:rPr lang="en-US" sz="1400" dirty="0">
                <a:solidFill>
                  <a:schemeClr val="bg1"/>
                </a:solidFill>
              </a:rPr>
              <a:t> 20k F</a:t>
            </a:r>
          </a:p>
          <a:p>
            <a:pPr marL="285750" indent="-285750" rtl="0">
              <a:buFont typeface="Arial" panose="020B0604020202020204" pitchFamily="34" charset="0"/>
              <a:buChar char="•"/>
            </a:pPr>
            <a:r>
              <a:rPr lang="en-US" sz="1400" dirty="0">
                <a:solidFill>
                  <a:schemeClr val="bg1"/>
                </a:solidFill>
              </a:rPr>
              <a:t>27</a:t>
            </a:r>
            <a:r>
              <a:rPr lang="en-US" sz="1400" baseline="30000" dirty="0">
                <a:solidFill>
                  <a:schemeClr val="bg1"/>
                </a:solidFill>
              </a:rPr>
              <a:t>th</a:t>
            </a:r>
            <a:r>
              <a:rPr lang="en-US" sz="1400" dirty="0">
                <a:solidFill>
                  <a:schemeClr val="bg1"/>
                </a:solidFill>
              </a:rPr>
              <a:t> </a:t>
            </a:r>
            <a:r>
              <a:rPr lang="en-US" sz="1400" dirty="0" err="1">
                <a:solidFill>
                  <a:schemeClr val="bg1"/>
                </a:solidFill>
              </a:rPr>
              <a:t>Goms</a:t>
            </a:r>
            <a:r>
              <a:rPr lang="en-US" sz="1400" dirty="0">
                <a:solidFill>
                  <a:schemeClr val="bg1"/>
                </a:solidFill>
              </a:rPr>
              <a:t> 20k C</a:t>
            </a:r>
          </a:p>
          <a:p>
            <a:pPr marL="285750" indent="-285750" rtl="0">
              <a:buFont typeface="Arial" panose="020B0604020202020204" pitchFamily="34" charset="0"/>
              <a:buChar char="•"/>
            </a:pPr>
            <a:endParaRPr lang="en-US" dirty="0">
              <a:solidFill>
                <a:schemeClr val="bg1"/>
              </a:solidFill>
            </a:endParaRPr>
          </a:p>
          <a:p>
            <a:pPr rtl="0"/>
            <a:r>
              <a:rPr lang="en-US" b="1" dirty="0">
                <a:solidFill>
                  <a:schemeClr val="bg1"/>
                </a:solidFill>
              </a:rPr>
              <a:t>Zak </a:t>
            </a:r>
            <a:r>
              <a:rPr lang="en-US" b="1" dirty="0" err="1">
                <a:solidFill>
                  <a:schemeClr val="bg1"/>
                </a:solidFill>
              </a:rPr>
              <a:t>Ketterson</a:t>
            </a:r>
            <a:endParaRPr lang="en-US" b="1" dirty="0">
              <a:solidFill>
                <a:schemeClr val="bg1"/>
              </a:solidFill>
            </a:endParaRPr>
          </a:p>
          <a:p>
            <a:pPr marL="285750" indent="-285750" rtl="0">
              <a:buFont typeface="Arial" panose="020B0604020202020204" pitchFamily="34" charset="0"/>
              <a:buChar char="•"/>
            </a:pPr>
            <a:r>
              <a:rPr lang="en-US" sz="1400" dirty="0">
                <a:solidFill>
                  <a:schemeClr val="bg1"/>
                </a:solidFill>
              </a:rPr>
              <a:t>9</a:t>
            </a:r>
            <a:r>
              <a:rPr lang="en-US" sz="1400" baseline="30000" dirty="0">
                <a:solidFill>
                  <a:schemeClr val="bg1"/>
                </a:solidFill>
              </a:rPr>
              <a:t>th</a:t>
            </a:r>
            <a:r>
              <a:rPr lang="en-US" sz="1400" dirty="0">
                <a:solidFill>
                  <a:schemeClr val="bg1"/>
                </a:solidFill>
              </a:rPr>
              <a:t> Ruka 20k F + 14</a:t>
            </a:r>
            <a:r>
              <a:rPr lang="en-US" sz="1400" baseline="30000" dirty="0">
                <a:solidFill>
                  <a:schemeClr val="bg1"/>
                </a:solidFill>
              </a:rPr>
              <a:t>th</a:t>
            </a:r>
            <a:r>
              <a:rPr lang="en-US" sz="1400" dirty="0">
                <a:solidFill>
                  <a:schemeClr val="bg1"/>
                </a:solidFill>
              </a:rPr>
              <a:t> 10k C</a:t>
            </a:r>
          </a:p>
          <a:p>
            <a:pPr marL="285750" indent="-285750" rtl="0">
              <a:buFont typeface="Arial" panose="020B0604020202020204" pitchFamily="34" charset="0"/>
              <a:buChar char="•"/>
            </a:pPr>
            <a:r>
              <a:rPr lang="en-US" sz="1400" dirty="0">
                <a:solidFill>
                  <a:schemeClr val="bg1"/>
                </a:solidFill>
              </a:rPr>
              <a:t>23</a:t>
            </a:r>
            <a:r>
              <a:rPr lang="en-US" sz="1400" baseline="30000" dirty="0">
                <a:solidFill>
                  <a:schemeClr val="bg1"/>
                </a:solidFill>
              </a:rPr>
              <a:t>rd</a:t>
            </a:r>
            <a:r>
              <a:rPr lang="en-US" sz="1400" dirty="0">
                <a:solidFill>
                  <a:schemeClr val="bg1"/>
                </a:solidFill>
              </a:rPr>
              <a:t> Trondheim 10k F</a:t>
            </a:r>
          </a:p>
          <a:p>
            <a:pPr marL="285750" indent="-285750" rtl="0">
              <a:buFont typeface="Arial" panose="020B0604020202020204" pitchFamily="34" charset="0"/>
              <a:buChar char="•"/>
            </a:pPr>
            <a:r>
              <a:rPr lang="en-US" sz="1400" dirty="0">
                <a:solidFill>
                  <a:schemeClr val="bg1"/>
                </a:solidFill>
              </a:rPr>
              <a:t>18</a:t>
            </a:r>
            <a:r>
              <a:rPr lang="en-US" sz="1400" baseline="30000" dirty="0">
                <a:solidFill>
                  <a:schemeClr val="bg1"/>
                </a:solidFill>
              </a:rPr>
              <a:t>th</a:t>
            </a:r>
            <a:r>
              <a:rPr lang="en-US" sz="1400" dirty="0">
                <a:solidFill>
                  <a:schemeClr val="bg1"/>
                </a:solidFill>
              </a:rPr>
              <a:t> Val di Fiemme </a:t>
            </a:r>
            <a:r>
              <a:rPr lang="en-US" sz="1400" dirty="0" err="1">
                <a:solidFill>
                  <a:schemeClr val="bg1"/>
                </a:solidFill>
              </a:rPr>
              <a:t>Sp</a:t>
            </a:r>
            <a:r>
              <a:rPr lang="en-US" sz="1400" dirty="0">
                <a:solidFill>
                  <a:schemeClr val="bg1"/>
                </a:solidFill>
              </a:rPr>
              <a:t> C</a:t>
            </a:r>
          </a:p>
          <a:p>
            <a:pPr marL="285750" indent="-285750" rtl="0">
              <a:buFont typeface="Arial" panose="020B0604020202020204" pitchFamily="34" charset="0"/>
              <a:buChar char="•"/>
            </a:pPr>
            <a:r>
              <a:rPr lang="en-US" sz="1400" dirty="0">
                <a:solidFill>
                  <a:schemeClr val="bg1"/>
                </a:solidFill>
              </a:rPr>
              <a:t>18</a:t>
            </a:r>
            <a:r>
              <a:rPr lang="en-US" sz="1400" baseline="30000" dirty="0">
                <a:solidFill>
                  <a:schemeClr val="bg1"/>
                </a:solidFill>
              </a:rPr>
              <a:t>th</a:t>
            </a:r>
            <a:r>
              <a:rPr lang="en-US" sz="1400" dirty="0">
                <a:solidFill>
                  <a:schemeClr val="bg1"/>
                </a:solidFill>
              </a:rPr>
              <a:t> </a:t>
            </a:r>
            <a:r>
              <a:rPr lang="en-US" sz="1400" dirty="0" err="1">
                <a:solidFill>
                  <a:schemeClr val="bg1"/>
                </a:solidFill>
              </a:rPr>
              <a:t>Goms</a:t>
            </a:r>
            <a:r>
              <a:rPr lang="en-US" sz="1400" dirty="0">
                <a:solidFill>
                  <a:schemeClr val="bg1"/>
                </a:solidFill>
              </a:rPr>
              <a:t> 20k C</a:t>
            </a:r>
          </a:p>
          <a:p>
            <a:pPr marL="285750" indent="-285750" rtl="0">
              <a:buFont typeface="Arial" panose="020B0604020202020204" pitchFamily="34" charset="0"/>
              <a:buChar char="•"/>
            </a:pPr>
            <a:r>
              <a:rPr lang="en-US" sz="1400" dirty="0">
                <a:solidFill>
                  <a:schemeClr val="bg1"/>
                </a:solidFill>
              </a:rPr>
              <a:t>18</a:t>
            </a:r>
            <a:r>
              <a:rPr lang="en-US" sz="1400" baseline="30000" dirty="0">
                <a:solidFill>
                  <a:schemeClr val="bg1"/>
                </a:solidFill>
              </a:rPr>
              <a:t>th</a:t>
            </a:r>
            <a:r>
              <a:rPr lang="en-US" sz="1400" dirty="0">
                <a:solidFill>
                  <a:schemeClr val="bg1"/>
                </a:solidFill>
              </a:rPr>
              <a:t> </a:t>
            </a:r>
            <a:r>
              <a:rPr lang="en-US" sz="1400" dirty="0" err="1">
                <a:solidFill>
                  <a:schemeClr val="bg1"/>
                </a:solidFill>
              </a:rPr>
              <a:t>Holmenkollen</a:t>
            </a:r>
            <a:r>
              <a:rPr lang="en-US" sz="1400" dirty="0">
                <a:solidFill>
                  <a:schemeClr val="bg1"/>
                </a:solidFill>
              </a:rPr>
              <a:t> 50k F</a:t>
            </a:r>
          </a:p>
          <a:p>
            <a:pPr marL="285750" indent="-285750" rtl="0">
              <a:buFont typeface="Arial" panose="020B0604020202020204" pitchFamily="34" charset="0"/>
              <a:buChar char="•"/>
            </a:pPr>
            <a:endParaRPr lang="en-US" b="1" dirty="0">
              <a:solidFill>
                <a:schemeClr val="bg1"/>
              </a:solidFill>
            </a:endParaRPr>
          </a:p>
          <a:p>
            <a:pPr rtl="0"/>
            <a:r>
              <a:rPr lang="en-US" b="1" dirty="0">
                <a:solidFill>
                  <a:schemeClr val="bg1"/>
                </a:solidFill>
              </a:rPr>
              <a:t>Kevin Bolger </a:t>
            </a:r>
          </a:p>
          <a:p>
            <a:pPr marL="285750" indent="-285750" rtl="0">
              <a:buFont typeface="Arial" panose="020B0604020202020204" pitchFamily="34" charset="0"/>
              <a:buChar char="•"/>
            </a:pPr>
            <a:r>
              <a:rPr lang="en-US" sz="1400" dirty="0">
                <a:solidFill>
                  <a:schemeClr val="bg1"/>
                </a:solidFill>
              </a:rPr>
              <a:t>15</a:t>
            </a:r>
            <a:r>
              <a:rPr lang="en-US" sz="1400" baseline="30000" dirty="0">
                <a:solidFill>
                  <a:schemeClr val="bg1"/>
                </a:solidFill>
              </a:rPr>
              <a:t>th</a:t>
            </a:r>
            <a:r>
              <a:rPr lang="en-US" sz="1400" dirty="0">
                <a:solidFill>
                  <a:schemeClr val="bg1"/>
                </a:solidFill>
              </a:rPr>
              <a:t> </a:t>
            </a:r>
            <a:r>
              <a:rPr lang="en-US" sz="1400" dirty="0" err="1">
                <a:solidFill>
                  <a:schemeClr val="bg1"/>
                </a:solidFill>
              </a:rPr>
              <a:t>Toblach</a:t>
            </a:r>
            <a:r>
              <a:rPr lang="en-US" sz="1400" dirty="0">
                <a:solidFill>
                  <a:schemeClr val="bg1"/>
                </a:solidFill>
              </a:rPr>
              <a:t> </a:t>
            </a:r>
            <a:r>
              <a:rPr lang="en-US" sz="1400" dirty="0" err="1">
                <a:solidFill>
                  <a:schemeClr val="bg1"/>
                </a:solidFill>
              </a:rPr>
              <a:t>Sp</a:t>
            </a:r>
            <a:r>
              <a:rPr lang="en-US" sz="1400" dirty="0">
                <a:solidFill>
                  <a:schemeClr val="bg1"/>
                </a:solidFill>
              </a:rPr>
              <a:t> F</a:t>
            </a:r>
          </a:p>
          <a:p>
            <a:pPr marL="285750" indent="-285750" rtl="0">
              <a:buFont typeface="Arial" panose="020B0604020202020204" pitchFamily="34" charset="0"/>
              <a:buChar char="•"/>
            </a:pPr>
            <a:r>
              <a:rPr lang="en-US" sz="1400" dirty="0">
                <a:solidFill>
                  <a:schemeClr val="bg1"/>
                </a:solidFill>
              </a:rPr>
              <a:t>29</a:t>
            </a:r>
            <a:r>
              <a:rPr lang="en-US" sz="1400" baseline="30000" dirty="0">
                <a:solidFill>
                  <a:schemeClr val="bg1"/>
                </a:solidFill>
              </a:rPr>
              <a:t>th</a:t>
            </a:r>
            <a:r>
              <a:rPr lang="en-US" sz="1400" dirty="0">
                <a:solidFill>
                  <a:schemeClr val="bg1"/>
                </a:solidFill>
              </a:rPr>
              <a:t> Falun </a:t>
            </a:r>
            <a:r>
              <a:rPr lang="en-US" sz="1400" dirty="0" err="1">
                <a:solidFill>
                  <a:schemeClr val="bg1"/>
                </a:solidFill>
              </a:rPr>
              <a:t>Sp</a:t>
            </a:r>
            <a:r>
              <a:rPr lang="en-US" sz="1400" dirty="0">
                <a:solidFill>
                  <a:schemeClr val="bg1"/>
                </a:solidFill>
              </a:rPr>
              <a:t> F</a:t>
            </a:r>
          </a:p>
          <a:p>
            <a:pPr marL="285750" indent="-285750" rtl="0">
              <a:buFont typeface="Arial" panose="020B0604020202020204" pitchFamily="34" charset="0"/>
              <a:buChar char="•"/>
            </a:pPr>
            <a:endParaRPr lang="en-US" sz="1400" b="1" dirty="0">
              <a:solidFill>
                <a:schemeClr val="bg1"/>
              </a:solidFill>
            </a:endParaRPr>
          </a:p>
          <a:p>
            <a:pPr rtl="0"/>
            <a:r>
              <a:rPr lang="en-US" b="1" dirty="0">
                <a:solidFill>
                  <a:schemeClr val="bg1"/>
                </a:solidFill>
              </a:rPr>
              <a:t>Hailey </a:t>
            </a:r>
            <a:r>
              <a:rPr lang="en-US" b="1" dirty="0" err="1">
                <a:solidFill>
                  <a:schemeClr val="bg1"/>
                </a:solidFill>
              </a:rPr>
              <a:t>Swirbul</a:t>
            </a:r>
            <a:r>
              <a:rPr lang="en-US" b="1" dirty="0">
                <a:solidFill>
                  <a:schemeClr val="bg1"/>
                </a:solidFill>
              </a:rPr>
              <a:t> </a:t>
            </a:r>
          </a:p>
          <a:p>
            <a:pPr marL="285750" indent="-285750" rtl="0">
              <a:buFont typeface="Arial" panose="020B0604020202020204" pitchFamily="34" charset="0"/>
              <a:buChar char="•"/>
            </a:pPr>
            <a:r>
              <a:rPr lang="en-US" sz="1400" dirty="0">
                <a:solidFill>
                  <a:schemeClr val="bg1"/>
                </a:solidFill>
              </a:rPr>
              <a:t>22</a:t>
            </a:r>
            <a:r>
              <a:rPr lang="en-US" sz="1400" baseline="30000" dirty="0">
                <a:solidFill>
                  <a:schemeClr val="bg1"/>
                </a:solidFill>
              </a:rPr>
              <a:t>nd</a:t>
            </a:r>
            <a:r>
              <a:rPr lang="en-US" sz="1400" dirty="0">
                <a:solidFill>
                  <a:schemeClr val="bg1"/>
                </a:solidFill>
              </a:rPr>
              <a:t> </a:t>
            </a:r>
            <a:r>
              <a:rPr lang="en-US" sz="1400" dirty="0" err="1">
                <a:solidFill>
                  <a:schemeClr val="bg1"/>
                </a:solidFill>
              </a:rPr>
              <a:t>Goms</a:t>
            </a:r>
            <a:r>
              <a:rPr lang="en-US" sz="1400" dirty="0">
                <a:solidFill>
                  <a:schemeClr val="bg1"/>
                </a:solidFill>
              </a:rPr>
              <a:t> 20k C</a:t>
            </a:r>
          </a:p>
          <a:p>
            <a:pPr marL="285750" indent="-285750" rtl="0">
              <a:buFont typeface="Arial" panose="020B0604020202020204" pitchFamily="34" charset="0"/>
              <a:buChar char="•"/>
            </a:pPr>
            <a:r>
              <a:rPr lang="en-US" sz="1400" dirty="0">
                <a:solidFill>
                  <a:schemeClr val="bg1"/>
                </a:solidFill>
              </a:rPr>
              <a:t>24</a:t>
            </a:r>
            <a:r>
              <a:rPr lang="en-US" sz="1400" baseline="30000" dirty="0">
                <a:solidFill>
                  <a:schemeClr val="bg1"/>
                </a:solidFill>
              </a:rPr>
              <a:t>th</a:t>
            </a:r>
            <a:r>
              <a:rPr lang="en-US" sz="1400" dirty="0">
                <a:solidFill>
                  <a:schemeClr val="bg1"/>
                </a:solidFill>
              </a:rPr>
              <a:t> </a:t>
            </a:r>
            <a:r>
              <a:rPr lang="en-US" sz="1400" dirty="0" err="1">
                <a:solidFill>
                  <a:schemeClr val="bg1"/>
                </a:solidFill>
              </a:rPr>
              <a:t>Oberhof</a:t>
            </a:r>
            <a:r>
              <a:rPr lang="en-US" sz="1400" dirty="0">
                <a:solidFill>
                  <a:schemeClr val="bg1"/>
                </a:solidFill>
              </a:rPr>
              <a:t> </a:t>
            </a:r>
            <a:r>
              <a:rPr lang="en-US" sz="1400" dirty="0" err="1">
                <a:solidFill>
                  <a:schemeClr val="bg1"/>
                </a:solidFill>
              </a:rPr>
              <a:t>Sp</a:t>
            </a:r>
            <a:r>
              <a:rPr lang="en-US" sz="1400" dirty="0">
                <a:solidFill>
                  <a:schemeClr val="bg1"/>
                </a:solidFill>
              </a:rPr>
              <a:t> F</a:t>
            </a:r>
          </a:p>
          <a:p>
            <a:pPr marL="285750" indent="-285750" rtl="0">
              <a:buFont typeface="Arial" panose="020B0604020202020204" pitchFamily="34" charset="0"/>
              <a:buChar char="•"/>
            </a:pPr>
            <a:endParaRPr lang="en-US" sz="1400" dirty="0">
              <a:solidFill>
                <a:schemeClr val="bg1"/>
              </a:solidFill>
            </a:endParaRPr>
          </a:p>
          <a:p>
            <a:pPr marL="285750" indent="-285750" rtl="0">
              <a:buFont typeface="Arial" panose="020B0604020202020204" pitchFamily="34" charset="0"/>
              <a:buChar char="•"/>
            </a:pPr>
            <a:endParaRPr lang="en-US" sz="1400" dirty="0">
              <a:solidFill>
                <a:schemeClr val="bg1"/>
              </a:solidFill>
            </a:endParaRPr>
          </a:p>
          <a:p>
            <a:pPr marL="285750" indent="-285750" rtl="0">
              <a:buFont typeface="Arial" panose="020B0604020202020204" pitchFamily="34" charset="0"/>
              <a:buChar char="•"/>
            </a:pPr>
            <a:endParaRPr lang="en-US" sz="1400" dirty="0">
              <a:solidFill>
                <a:schemeClr val="bg1"/>
              </a:solidFill>
            </a:endParaRPr>
          </a:p>
          <a:p>
            <a:pPr rtl="0"/>
            <a:r>
              <a:rPr lang="en-US" b="1" dirty="0">
                <a:solidFill>
                  <a:schemeClr val="bg1"/>
                </a:solidFill>
              </a:rPr>
              <a:t>Hunter Wonders </a:t>
            </a:r>
          </a:p>
          <a:p>
            <a:pPr marL="285750" indent="-285750" rtl="0">
              <a:buFont typeface="Arial" panose="020B0604020202020204" pitchFamily="34" charset="0"/>
              <a:buChar char="•"/>
            </a:pPr>
            <a:r>
              <a:rPr lang="en-US" sz="1400" dirty="0">
                <a:solidFill>
                  <a:schemeClr val="bg1"/>
                </a:solidFill>
              </a:rPr>
              <a:t>24</a:t>
            </a:r>
            <a:r>
              <a:rPr lang="en-US" sz="1400" baseline="30000" dirty="0">
                <a:solidFill>
                  <a:schemeClr val="bg1"/>
                </a:solidFill>
              </a:rPr>
              <a:t>th</a:t>
            </a:r>
            <a:r>
              <a:rPr lang="en-US" sz="1400" dirty="0">
                <a:solidFill>
                  <a:schemeClr val="bg1"/>
                </a:solidFill>
              </a:rPr>
              <a:t> </a:t>
            </a:r>
            <a:r>
              <a:rPr lang="en-US" sz="1400" dirty="0" err="1">
                <a:solidFill>
                  <a:schemeClr val="bg1"/>
                </a:solidFill>
              </a:rPr>
              <a:t>Oberhof</a:t>
            </a:r>
            <a:r>
              <a:rPr lang="en-US" sz="1400" dirty="0">
                <a:solidFill>
                  <a:schemeClr val="bg1"/>
                </a:solidFill>
              </a:rPr>
              <a:t> 10k C</a:t>
            </a:r>
          </a:p>
          <a:p>
            <a:pPr marL="285750" indent="-285750" rtl="0">
              <a:buFont typeface="Arial" panose="020B0604020202020204" pitchFamily="34" charset="0"/>
              <a:buChar char="•"/>
            </a:pPr>
            <a:endParaRPr lang="en-US" dirty="0">
              <a:solidFill>
                <a:schemeClr val="bg1"/>
              </a:solidFill>
            </a:endParaRPr>
          </a:p>
          <a:p>
            <a:pPr rtl="0"/>
            <a:r>
              <a:rPr lang="en-US" b="1" dirty="0">
                <a:solidFill>
                  <a:schemeClr val="bg1"/>
                </a:solidFill>
              </a:rPr>
              <a:t>Luci Anderson</a:t>
            </a:r>
          </a:p>
          <a:p>
            <a:pPr marL="285750" indent="-285750" rtl="0">
              <a:buFont typeface="Arial" panose="020B0604020202020204" pitchFamily="34" charset="0"/>
              <a:buChar char="•"/>
            </a:pPr>
            <a:r>
              <a:rPr lang="en-US" sz="1400" dirty="0">
                <a:solidFill>
                  <a:schemeClr val="bg1"/>
                </a:solidFill>
              </a:rPr>
              <a:t>25</a:t>
            </a:r>
            <a:r>
              <a:rPr lang="en-US" sz="1400" baseline="30000" dirty="0">
                <a:solidFill>
                  <a:schemeClr val="bg1"/>
                </a:solidFill>
              </a:rPr>
              <a:t>th</a:t>
            </a:r>
            <a:r>
              <a:rPr lang="en-US" sz="1400" dirty="0">
                <a:solidFill>
                  <a:schemeClr val="bg1"/>
                </a:solidFill>
              </a:rPr>
              <a:t> Davos 20k F</a:t>
            </a:r>
          </a:p>
          <a:p>
            <a:pPr marL="285750" indent="-285750" rtl="0">
              <a:buFont typeface="Arial" panose="020B0604020202020204" pitchFamily="34" charset="0"/>
              <a:buChar char="•"/>
            </a:pPr>
            <a:endParaRPr lang="en-US" sz="1400" dirty="0">
              <a:solidFill>
                <a:schemeClr val="bg1"/>
              </a:solidFill>
            </a:endParaRPr>
          </a:p>
          <a:p>
            <a:pPr rtl="0"/>
            <a:r>
              <a:rPr lang="en-US" b="1" dirty="0">
                <a:solidFill>
                  <a:schemeClr val="bg1"/>
                </a:solidFill>
              </a:rPr>
              <a:t>Alayna </a:t>
            </a:r>
            <a:r>
              <a:rPr lang="en-US" b="1" dirty="0" err="1">
                <a:solidFill>
                  <a:schemeClr val="bg1"/>
                </a:solidFill>
              </a:rPr>
              <a:t>Sonnesyn</a:t>
            </a:r>
            <a:r>
              <a:rPr lang="en-US" b="1" dirty="0">
                <a:solidFill>
                  <a:schemeClr val="bg1"/>
                </a:solidFill>
              </a:rPr>
              <a:t> </a:t>
            </a:r>
          </a:p>
          <a:p>
            <a:pPr marL="285750" indent="-285750" rtl="0">
              <a:buFont typeface="Arial" panose="020B0604020202020204" pitchFamily="34" charset="0"/>
              <a:buChar char="•"/>
            </a:pPr>
            <a:r>
              <a:rPr lang="en-US" sz="1400" dirty="0">
                <a:solidFill>
                  <a:schemeClr val="bg1"/>
                </a:solidFill>
              </a:rPr>
              <a:t>27</a:t>
            </a:r>
            <a:r>
              <a:rPr lang="en-US" sz="1400" baseline="30000" dirty="0">
                <a:solidFill>
                  <a:schemeClr val="bg1"/>
                </a:solidFill>
              </a:rPr>
              <a:t>th</a:t>
            </a:r>
            <a:r>
              <a:rPr lang="en-US" sz="1400" dirty="0">
                <a:solidFill>
                  <a:schemeClr val="bg1"/>
                </a:solidFill>
              </a:rPr>
              <a:t> Davos </a:t>
            </a:r>
            <a:r>
              <a:rPr lang="en-US" sz="1400" dirty="0" err="1">
                <a:solidFill>
                  <a:schemeClr val="bg1"/>
                </a:solidFill>
              </a:rPr>
              <a:t>Sp</a:t>
            </a:r>
            <a:r>
              <a:rPr lang="en-US" sz="1400" dirty="0">
                <a:solidFill>
                  <a:schemeClr val="bg1"/>
                </a:solidFill>
              </a:rPr>
              <a:t> F</a:t>
            </a:r>
          </a:p>
          <a:p>
            <a:pPr marL="285750" indent="-285750" rtl="0">
              <a:buFont typeface="Arial" panose="020B0604020202020204" pitchFamily="34" charset="0"/>
              <a:buChar char="•"/>
            </a:pPr>
            <a:r>
              <a:rPr lang="en-US" sz="1400" dirty="0">
                <a:solidFill>
                  <a:schemeClr val="bg1"/>
                </a:solidFill>
              </a:rPr>
              <a:t>27</a:t>
            </a:r>
            <a:r>
              <a:rPr lang="en-US" sz="1400" baseline="30000" dirty="0">
                <a:solidFill>
                  <a:schemeClr val="bg1"/>
                </a:solidFill>
              </a:rPr>
              <a:t>th</a:t>
            </a:r>
            <a:r>
              <a:rPr lang="en-US" sz="1400" dirty="0">
                <a:solidFill>
                  <a:schemeClr val="bg1"/>
                </a:solidFill>
              </a:rPr>
              <a:t> Ruka 20k F</a:t>
            </a:r>
          </a:p>
          <a:p>
            <a:pPr marL="285750" indent="-285750" rtl="0">
              <a:buFont typeface="Arial" panose="020B0604020202020204" pitchFamily="34" charset="0"/>
              <a:buChar char="•"/>
            </a:pPr>
            <a:endParaRPr lang="en-US" sz="1400" dirty="0">
              <a:solidFill>
                <a:schemeClr val="bg1"/>
              </a:solidFill>
            </a:endParaRPr>
          </a:p>
          <a:p>
            <a:pPr rtl="0"/>
            <a:r>
              <a:rPr lang="en-US" b="1" dirty="0">
                <a:solidFill>
                  <a:schemeClr val="bg1"/>
                </a:solidFill>
              </a:rPr>
              <a:t>Zach Jayne </a:t>
            </a:r>
          </a:p>
          <a:p>
            <a:pPr marL="285750" indent="-285750" rtl="0">
              <a:buFont typeface="Arial" panose="020B0604020202020204" pitchFamily="34" charset="0"/>
              <a:buChar char="•"/>
            </a:pPr>
            <a:r>
              <a:rPr lang="en-US" sz="1400" dirty="0">
                <a:solidFill>
                  <a:schemeClr val="bg1"/>
                </a:solidFill>
              </a:rPr>
              <a:t>27</a:t>
            </a:r>
            <a:r>
              <a:rPr lang="en-US" sz="1400" baseline="30000" dirty="0">
                <a:solidFill>
                  <a:schemeClr val="bg1"/>
                </a:solidFill>
              </a:rPr>
              <a:t>th</a:t>
            </a:r>
            <a:r>
              <a:rPr lang="en-US" sz="1400" dirty="0">
                <a:solidFill>
                  <a:schemeClr val="bg1"/>
                </a:solidFill>
              </a:rPr>
              <a:t> </a:t>
            </a:r>
            <a:r>
              <a:rPr lang="en-US" sz="1400" dirty="0" err="1">
                <a:solidFill>
                  <a:schemeClr val="bg1"/>
                </a:solidFill>
              </a:rPr>
              <a:t>Goms</a:t>
            </a:r>
            <a:r>
              <a:rPr lang="en-US" sz="1400" dirty="0">
                <a:solidFill>
                  <a:schemeClr val="bg1"/>
                </a:solidFill>
              </a:rPr>
              <a:t> </a:t>
            </a:r>
            <a:r>
              <a:rPr lang="en-US" sz="1400" dirty="0" err="1">
                <a:solidFill>
                  <a:schemeClr val="bg1"/>
                </a:solidFill>
              </a:rPr>
              <a:t>Sp</a:t>
            </a:r>
            <a:r>
              <a:rPr lang="en-US" sz="1400" dirty="0">
                <a:solidFill>
                  <a:schemeClr val="bg1"/>
                </a:solidFill>
              </a:rPr>
              <a:t> C</a:t>
            </a:r>
          </a:p>
          <a:p>
            <a:pPr marL="285750" indent="-285750" rtl="0">
              <a:buFont typeface="Arial" panose="020B0604020202020204" pitchFamily="34" charset="0"/>
              <a:buChar char="•"/>
            </a:pPr>
            <a:endParaRPr lang="en-US" sz="1400" dirty="0">
              <a:solidFill>
                <a:schemeClr val="bg1"/>
              </a:solidFill>
            </a:endParaRPr>
          </a:p>
          <a:p>
            <a:pPr rtl="0"/>
            <a:r>
              <a:rPr lang="en-US" b="1" dirty="0">
                <a:solidFill>
                  <a:schemeClr val="bg1"/>
                </a:solidFill>
              </a:rPr>
              <a:t>Luke Jager</a:t>
            </a:r>
          </a:p>
          <a:p>
            <a:pPr marL="285750" indent="-285750" rtl="0">
              <a:buFont typeface="Arial" panose="020B0604020202020204" pitchFamily="34" charset="0"/>
              <a:buChar char="•"/>
            </a:pPr>
            <a:r>
              <a:rPr lang="en-US" sz="1400" dirty="0">
                <a:solidFill>
                  <a:schemeClr val="bg1"/>
                </a:solidFill>
              </a:rPr>
              <a:t>29</a:t>
            </a:r>
            <a:r>
              <a:rPr lang="en-US" sz="1400" baseline="30000" dirty="0">
                <a:solidFill>
                  <a:schemeClr val="bg1"/>
                </a:solidFill>
              </a:rPr>
              <a:t>th</a:t>
            </a:r>
            <a:r>
              <a:rPr lang="en-US" sz="1400" dirty="0">
                <a:solidFill>
                  <a:schemeClr val="bg1"/>
                </a:solidFill>
              </a:rPr>
              <a:t> </a:t>
            </a:r>
            <a:r>
              <a:rPr lang="en-US" sz="1400" dirty="0" err="1">
                <a:solidFill>
                  <a:schemeClr val="bg1"/>
                </a:solidFill>
              </a:rPr>
              <a:t>Oberhof</a:t>
            </a:r>
            <a:r>
              <a:rPr lang="en-US" sz="1400" dirty="0">
                <a:solidFill>
                  <a:schemeClr val="bg1"/>
                </a:solidFill>
              </a:rPr>
              <a:t> 10k C</a:t>
            </a:r>
          </a:p>
          <a:p>
            <a:pPr marL="285750" indent="-285750" rtl="0">
              <a:buFont typeface="Arial" panose="020B0604020202020204" pitchFamily="34" charset="0"/>
              <a:buChar char="•"/>
            </a:pPr>
            <a:endParaRPr lang="en-US" sz="1400" dirty="0">
              <a:solidFill>
                <a:schemeClr val="bg1"/>
              </a:solidFill>
            </a:endParaRPr>
          </a:p>
          <a:p>
            <a:pPr rtl="0"/>
            <a:r>
              <a:rPr lang="en-US" b="1" dirty="0">
                <a:solidFill>
                  <a:schemeClr val="bg1"/>
                </a:solidFill>
              </a:rPr>
              <a:t>Lauren </a:t>
            </a:r>
            <a:r>
              <a:rPr lang="en-US" b="1" dirty="0" err="1">
                <a:solidFill>
                  <a:schemeClr val="bg1"/>
                </a:solidFill>
              </a:rPr>
              <a:t>Jortberg</a:t>
            </a:r>
            <a:endParaRPr lang="en-US" b="1" dirty="0">
              <a:solidFill>
                <a:schemeClr val="bg1"/>
              </a:solidFill>
            </a:endParaRPr>
          </a:p>
          <a:p>
            <a:pPr marL="285750" indent="-285750" rtl="0">
              <a:buFont typeface="Arial" panose="020B0604020202020204" pitchFamily="34" charset="0"/>
              <a:buChar char="•"/>
            </a:pPr>
            <a:r>
              <a:rPr lang="en-US" sz="1400" dirty="0">
                <a:solidFill>
                  <a:schemeClr val="bg1"/>
                </a:solidFill>
              </a:rPr>
              <a:t>29</a:t>
            </a:r>
            <a:r>
              <a:rPr lang="en-US" sz="1400" baseline="30000" dirty="0">
                <a:solidFill>
                  <a:schemeClr val="bg1"/>
                </a:solidFill>
              </a:rPr>
              <a:t>th</a:t>
            </a:r>
            <a:r>
              <a:rPr lang="en-US" sz="1400" dirty="0">
                <a:solidFill>
                  <a:schemeClr val="bg1"/>
                </a:solidFill>
              </a:rPr>
              <a:t> </a:t>
            </a:r>
            <a:r>
              <a:rPr lang="en-US" sz="1400" dirty="0" err="1">
                <a:solidFill>
                  <a:schemeClr val="bg1"/>
                </a:solidFill>
              </a:rPr>
              <a:t>Oberhof</a:t>
            </a:r>
            <a:r>
              <a:rPr lang="en-US" sz="1400" dirty="0">
                <a:solidFill>
                  <a:schemeClr val="bg1"/>
                </a:solidFill>
              </a:rPr>
              <a:t> </a:t>
            </a:r>
            <a:r>
              <a:rPr lang="en-US" sz="1400" dirty="0" err="1">
                <a:solidFill>
                  <a:schemeClr val="bg1"/>
                </a:solidFill>
              </a:rPr>
              <a:t>Sp</a:t>
            </a:r>
            <a:r>
              <a:rPr lang="en-US" sz="1400" dirty="0">
                <a:solidFill>
                  <a:schemeClr val="bg1"/>
                </a:solidFill>
              </a:rPr>
              <a:t> F</a:t>
            </a:r>
          </a:p>
        </p:txBody>
      </p:sp>
      <p:sp>
        <p:nvSpPr>
          <p:cNvPr id="3" name="object 4">
            <a:extLst>
              <a:ext uri="{FF2B5EF4-FFF2-40B4-BE49-F238E27FC236}">
                <a16:creationId xmlns:a16="http://schemas.microsoft.com/office/drawing/2014/main" id="{9551493E-2262-5530-9C25-65D93437544B}"/>
              </a:ext>
            </a:extLst>
          </p:cNvPr>
          <p:cNvSpPr txBox="1">
            <a:spLocks/>
          </p:cNvSpPr>
          <p:nvPr/>
        </p:nvSpPr>
        <p:spPr>
          <a:xfrm>
            <a:off x="3038637" y="129438"/>
            <a:ext cx="6896435" cy="1111073"/>
          </a:xfrm>
          <a:prstGeom prst="rect">
            <a:avLst/>
          </a:prstGeom>
        </p:spPr>
        <p:txBody>
          <a:bodyPr vert="horz" wrap="square" lIns="0" tIns="9525" rIns="0" bIns="0" rtlCol="0">
            <a:spAutoFit/>
          </a:bodyPr>
          <a:lstStyle>
            <a:lvl1pPr>
              <a:defRPr>
                <a:latin typeface="+mj-lt"/>
                <a:ea typeface="+mj-ea"/>
                <a:cs typeface="+mj-cs"/>
              </a:defRPr>
            </a:lvl1pPr>
          </a:lstStyle>
          <a:p>
            <a:pPr marL="12700" marR="5080" algn="ctr">
              <a:lnSpc>
                <a:spcPct val="100699"/>
              </a:lnSpc>
              <a:spcBef>
                <a:spcPts val="75"/>
              </a:spcBef>
            </a:pPr>
            <a:r>
              <a:rPr lang="en-US" sz="4400" dirty="0">
                <a:solidFill>
                  <a:schemeClr val="bg1"/>
                </a:solidFill>
                <a:latin typeface="Impact" panose="020B0806030902050204" pitchFamily="34" charset="0"/>
              </a:rPr>
              <a:t>SEASON</a:t>
            </a:r>
            <a:r>
              <a:rPr lang="en-US" sz="4400" spc="-45" dirty="0">
                <a:solidFill>
                  <a:schemeClr val="bg1"/>
                </a:solidFill>
                <a:latin typeface="Impact" panose="020B0806030902050204" pitchFamily="34" charset="0"/>
              </a:rPr>
              <a:t> </a:t>
            </a:r>
            <a:r>
              <a:rPr lang="en-US" sz="4400" dirty="0">
                <a:solidFill>
                  <a:schemeClr val="bg1"/>
                </a:solidFill>
                <a:latin typeface="Impact" panose="020B0806030902050204" pitchFamily="34" charset="0"/>
              </a:rPr>
              <a:t>HIGHLIGHTS</a:t>
            </a:r>
            <a:r>
              <a:rPr lang="en-US" sz="4400" spc="-35" dirty="0">
                <a:solidFill>
                  <a:schemeClr val="bg1"/>
                </a:solidFill>
                <a:latin typeface="Impact" panose="020B0806030902050204" pitchFamily="34" charset="0"/>
              </a:rPr>
              <a:t> </a:t>
            </a:r>
          </a:p>
          <a:p>
            <a:pPr marL="12700" marR="5080" algn="ctr">
              <a:lnSpc>
                <a:spcPts val="2800"/>
              </a:lnSpc>
              <a:spcBef>
                <a:spcPts val="75"/>
              </a:spcBef>
            </a:pPr>
            <a:r>
              <a:rPr lang="en-US" sz="4000" spc="-25" dirty="0">
                <a:solidFill>
                  <a:schemeClr val="bg1"/>
                </a:solidFill>
              </a:rPr>
              <a:t>FOR </a:t>
            </a:r>
            <a:r>
              <a:rPr lang="en-US" sz="4000" dirty="0">
                <a:solidFill>
                  <a:schemeClr val="bg1"/>
                </a:solidFill>
              </a:rPr>
              <a:t>NNF-FUNDED</a:t>
            </a:r>
            <a:r>
              <a:rPr lang="en-US" sz="4000" spc="-5" dirty="0">
                <a:solidFill>
                  <a:schemeClr val="bg1"/>
                </a:solidFill>
              </a:rPr>
              <a:t> </a:t>
            </a:r>
            <a:r>
              <a:rPr lang="en-US" sz="4000" spc="-10" dirty="0">
                <a:solidFill>
                  <a:schemeClr val="bg1"/>
                </a:solidFill>
              </a:rPr>
              <a:t>ATHLETES</a:t>
            </a:r>
            <a:endParaRPr lang="en-US" sz="4000" dirty="0">
              <a:solidFill>
                <a:schemeClr val="bg1"/>
              </a:solidFill>
            </a:endParaRPr>
          </a:p>
        </p:txBody>
      </p:sp>
      <p:cxnSp>
        <p:nvCxnSpPr>
          <p:cNvPr id="8" name="Straight Connector 7">
            <a:extLst>
              <a:ext uri="{FF2B5EF4-FFF2-40B4-BE49-F238E27FC236}">
                <a16:creationId xmlns:a16="http://schemas.microsoft.com/office/drawing/2014/main" id="{FA3D1E73-924A-BB4E-ABB0-3B3F443E112B}"/>
              </a:ext>
            </a:extLst>
          </p:cNvPr>
          <p:cNvCxnSpPr/>
          <p:nvPr/>
        </p:nvCxnSpPr>
        <p:spPr>
          <a:xfrm>
            <a:off x="5176801" y="1258979"/>
            <a:ext cx="2667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9B4F31A-DFB9-6EF5-1D73-FD3D981492A6}"/>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228600" y="-484631"/>
            <a:ext cx="12420600" cy="7342631"/>
          </a:xfrm>
          <a:prstGeom prst="rect">
            <a:avLst/>
          </a:prstGeom>
          <a:gradFill>
            <a:gsLst>
              <a:gs pos="0">
                <a:srgbClr val="033562">
                  <a:alpha val="0"/>
                </a:srgbClr>
              </a:gs>
              <a:gs pos="89000">
                <a:srgbClr val="43627E">
                  <a:alpha val="0"/>
                </a:srgbClr>
              </a:gs>
            </a:gsLst>
            <a:lin ang="17400000" scaled="0"/>
          </a:gradFill>
          <a:effectLst>
            <a:outerShdw blurRad="1003300" dist="38100" dir="16200000" sx="83000" sy="83000" rotWithShape="0">
              <a:prstClr val="black">
                <a:alpha val="80000"/>
              </a:prstClr>
            </a:outerShdw>
          </a:effectLst>
        </p:spPr>
      </p:pic>
    </p:spTree>
    <p:extLst>
      <p:ext uri="{BB962C8B-B14F-4D97-AF65-F5344CB8AC3E}">
        <p14:creationId xmlns:p14="http://schemas.microsoft.com/office/powerpoint/2010/main" val="19083699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9">
          <a:extLst>
            <a:ext uri="{FF2B5EF4-FFF2-40B4-BE49-F238E27FC236}">
              <a16:creationId xmlns:a16="http://schemas.microsoft.com/office/drawing/2014/main" id="{81207EE8-002A-2E1D-C54D-801995F7A20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FF1DE4C-88C4-F237-D9FF-F87AA075169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52400" y="914400"/>
            <a:ext cx="12344400" cy="4551998"/>
          </a:xfrm>
          <a:prstGeom prst="rect">
            <a:avLst/>
          </a:prstGeom>
        </p:spPr>
      </p:pic>
      <p:sp>
        <p:nvSpPr>
          <p:cNvPr id="2" name="Google Shape;313;p31">
            <a:extLst>
              <a:ext uri="{FF2B5EF4-FFF2-40B4-BE49-F238E27FC236}">
                <a16:creationId xmlns:a16="http://schemas.microsoft.com/office/drawing/2014/main" id="{0E434324-C2E8-B2E4-CB0A-D35DC64A2F6B}"/>
              </a:ext>
            </a:extLst>
          </p:cNvPr>
          <p:cNvSpPr txBox="1"/>
          <p:nvPr/>
        </p:nvSpPr>
        <p:spPr>
          <a:xfrm>
            <a:off x="304800" y="762000"/>
            <a:ext cx="3505200" cy="1107955"/>
          </a:xfrm>
          <a:prstGeom prst="rect">
            <a:avLst/>
          </a:prstGeom>
          <a:solidFill>
            <a:schemeClr val="bg1"/>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1" i="0" u="none" strike="noStrike" kern="0" cap="all" spc="0" normalizeH="0" noProof="0" dirty="0">
                <a:ln>
                  <a:noFill/>
                </a:ln>
                <a:solidFill>
                  <a:srgbClr val="022646"/>
                </a:solidFill>
                <a:effectLst/>
                <a:uLnTx/>
                <a:uFillTx/>
                <a:latin typeface="Impact" panose="020B0806030902050204" pitchFamily="34" charset="0"/>
                <a:ea typeface="Arial"/>
                <a:cs typeface="Arial"/>
                <a:sym typeface="Arial"/>
              </a:rPr>
              <a:t>Impact</a:t>
            </a:r>
            <a:endParaRPr kumimoji="0" lang="en-US" sz="2400" b="0" i="0" u="none" strike="noStrike" kern="0" cap="all" spc="0" normalizeH="0" noProof="0" dirty="0">
              <a:ln>
                <a:noFill/>
              </a:ln>
              <a:solidFill>
                <a:srgbClr val="022646"/>
              </a:solidFill>
              <a:effectLst/>
              <a:uLnTx/>
              <a:uFillTx/>
              <a:latin typeface="Impact" panose="020B0806030902050204" pitchFamily="34" charset="0"/>
              <a:cs typeface="Arial"/>
              <a:sym typeface="Arial"/>
            </a:endParaRPr>
          </a:p>
        </p:txBody>
      </p:sp>
      <p:sp>
        <p:nvSpPr>
          <p:cNvPr id="4" name="TextBox 3">
            <a:extLst>
              <a:ext uri="{FF2B5EF4-FFF2-40B4-BE49-F238E27FC236}">
                <a16:creationId xmlns:a16="http://schemas.microsoft.com/office/drawing/2014/main" id="{B7FE7F9C-C0DF-3E06-1E58-C45185E4287F}"/>
              </a:ext>
            </a:extLst>
          </p:cNvPr>
          <p:cNvSpPr txBox="1"/>
          <p:nvPr/>
        </p:nvSpPr>
        <p:spPr>
          <a:xfrm>
            <a:off x="304799" y="235803"/>
            <a:ext cx="7187585" cy="830997"/>
          </a:xfrm>
          <a:prstGeom prst="rect">
            <a:avLst/>
          </a:prstGeom>
          <a:noFill/>
        </p:spPr>
        <p:txBody>
          <a:bodyPr wrap="square">
            <a:spAutoFit/>
          </a:bodyPr>
          <a:lstStyle/>
          <a:p>
            <a:r>
              <a:rPr kumimoji="0" lang="en-US" sz="4800" b="1" i="0" u="none" strike="noStrike" kern="0" cap="all" spc="0" normalizeH="0" noProof="0" dirty="0">
                <a:ln>
                  <a:noFill/>
                </a:ln>
                <a:solidFill>
                  <a:srgbClr val="005685"/>
                </a:solidFill>
                <a:effectLst/>
                <a:uLnTx/>
                <a:uFillTx/>
                <a:latin typeface="Impact" panose="020B0806030902050204" pitchFamily="34" charset="0"/>
                <a:ea typeface="Arial"/>
                <a:cs typeface="Arial"/>
                <a:sym typeface="Arial"/>
              </a:rPr>
              <a:t>Your</a:t>
            </a:r>
            <a:endParaRPr lang="en-US" sz="4800" dirty="0"/>
          </a:p>
        </p:txBody>
      </p:sp>
      <p:sp>
        <p:nvSpPr>
          <p:cNvPr id="10" name="TextBox 9">
            <a:extLst>
              <a:ext uri="{FF2B5EF4-FFF2-40B4-BE49-F238E27FC236}">
                <a16:creationId xmlns:a16="http://schemas.microsoft.com/office/drawing/2014/main" id="{4A788851-59FA-0B22-ADF2-73C481A81048}"/>
              </a:ext>
            </a:extLst>
          </p:cNvPr>
          <p:cNvSpPr txBox="1"/>
          <p:nvPr/>
        </p:nvSpPr>
        <p:spPr>
          <a:xfrm>
            <a:off x="128452" y="5715000"/>
            <a:ext cx="1143000" cy="969496"/>
          </a:xfrm>
          <a:prstGeom prst="rect">
            <a:avLst/>
          </a:prstGeom>
          <a:noFill/>
        </p:spPr>
        <p:txBody>
          <a:bodyPr wrap="square" lIns="0" tIns="0" rIns="0" bIns="0">
            <a:spAutoFit/>
          </a:bodyPr>
          <a:lstStyle/>
          <a:p>
            <a:pPr algn="ctr"/>
            <a:r>
              <a:rPr lang="en-US" sz="1050" dirty="0">
                <a:solidFill>
                  <a:srgbClr val="081E2B"/>
                </a:solidFill>
                <a:latin typeface="Aptos Black" panose="020B0004020202020204" pitchFamily="34" charset="0"/>
              </a:rPr>
              <a:t>Flies one of twelve young athletes to the National Elite Group Camp</a:t>
            </a:r>
            <a:br>
              <a:rPr lang="en-US" sz="1050" dirty="0">
                <a:solidFill>
                  <a:srgbClr val="081E2B"/>
                </a:solidFill>
                <a:latin typeface="Aptos Black" panose="020B0004020202020204" pitchFamily="34" charset="0"/>
              </a:rPr>
            </a:br>
            <a:r>
              <a:rPr lang="en-US" sz="1050" dirty="0">
                <a:solidFill>
                  <a:srgbClr val="081E2B"/>
                </a:solidFill>
                <a:latin typeface="Aptos Black" panose="020B0004020202020204" pitchFamily="34" charset="0"/>
              </a:rPr>
              <a:t> in Utah.</a:t>
            </a:r>
          </a:p>
        </p:txBody>
      </p:sp>
      <p:sp>
        <p:nvSpPr>
          <p:cNvPr id="11" name="TextBox 10">
            <a:extLst>
              <a:ext uri="{FF2B5EF4-FFF2-40B4-BE49-F238E27FC236}">
                <a16:creationId xmlns:a16="http://schemas.microsoft.com/office/drawing/2014/main" id="{3BE624E9-7AF7-DD34-945F-0B5ED785C7DF}"/>
              </a:ext>
            </a:extLst>
          </p:cNvPr>
          <p:cNvSpPr txBox="1"/>
          <p:nvPr/>
        </p:nvSpPr>
        <p:spPr>
          <a:xfrm>
            <a:off x="1356360" y="5715000"/>
            <a:ext cx="1005840" cy="969496"/>
          </a:xfrm>
          <a:prstGeom prst="rect">
            <a:avLst/>
          </a:prstGeom>
          <a:noFill/>
        </p:spPr>
        <p:txBody>
          <a:bodyPr wrap="square" lIns="0" tIns="0" rIns="0" bIns="0">
            <a:spAutoFit/>
          </a:bodyPr>
          <a:lstStyle/>
          <a:p>
            <a:pPr algn="ctr"/>
            <a:r>
              <a:rPr lang="en-US" sz="1050" dirty="0">
                <a:solidFill>
                  <a:srgbClr val="013044"/>
                </a:solidFill>
                <a:latin typeface="Aptos Black" panose="020B0004020202020204" pitchFamily="34" charset="0"/>
              </a:rPr>
              <a:t>Tickets an athlete to U18, World Junior, or U23 World Championships.</a:t>
            </a:r>
          </a:p>
        </p:txBody>
      </p:sp>
      <p:sp>
        <p:nvSpPr>
          <p:cNvPr id="12" name="TextBox 11">
            <a:extLst>
              <a:ext uri="{FF2B5EF4-FFF2-40B4-BE49-F238E27FC236}">
                <a16:creationId xmlns:a16="http://schemas.microsoft.com/office/drawing/2014/main" id="{E18DFCFB-5EAE-319B-1B50-3AFF78A7EB6C}"/>
              </a:ext>
            </a:extLst>
          </p:cNvPr>
          <p:cNvSpPr txBox="1"/>
          <p:nvPr/>
        </p:nvSpPr>
        <p:spPr>
          <a:xfrm>
            <a:off x="2534194" y="5715000"/>
            <a:ext cx="1047206" cy="807913"/>
          </a:xfrm>
          <a:prstGeom prst="rect">
            <a:avLst/>
          </a:prstGeom>
          <a:noFill/>
        </p:spPr>
        <p:txBody>
          <a:bodyPr wrap="square" lIns="0" tIns="0" rIns="0" bIns="0">
            <a:spAutoFit/>
          </a:bodyPr>
          <a:lstStyle/>
          <a:p>
            <a:pPr algn="ctr"/>
            <a:r>
              <a:rPr lang="en-US" sz="1050" dirty="0">
                <a:solidFill>
                  <a:srgbClr val="063B5B"/>
                </a:solidFill>
                <a:latin typeface="Aptos Black" panose="020B0004020202020204" pitchFamily="34" charset="0"/>
              </a:rPr>
              <a:t>Supports the average value of our 16 Athlete Summer Training Grants.</a:t>
            </a:r>
          </a:p>
        </p:txBody>
      </p:sp>
      <p:sp>
        <p:nvSpPr>
          <p:cNvPr id="13" name="TextBox 12">
            <a:extLst>
              <a:ext uri="{FF2B5EF4-FFF2-40B4-BE49-F238E27FC236}">
                <a16:creationId xmlns:a16="http://schemas.microsoft.com/office/drawing/2014/main" id="{0768FA14-0476-E3FB-42B6-50358E34E0F1}"/>
              </a:ext>
            </a:extLst>
          </p:cNvPr>
          <p:cNvSpPr txBox="1"/>
          <p:nvPr/>
        </p:nvSpPr>
        <p:spPr>
          <a:xfrm>
            <a:off x="3703320" y="5715000"/>
            <a:ext cx="1097280" cy="807913"/>
          </a:xfrm>
          <a:prstGeom prst="rect">
            <a:avLst/>
          </a:prstGeom>
          <a:noFill/>
        </p:spPr>
        <p:txBody>
          <a:bodyPr wrap="square" lIns="0" tIns="0" rIns="0" bIns="0">
            <a:spAutoFit/>
          </a:bodyPr>
          <a:lstStyle/>
          <a:p>
            <a:pPr algn="ctr"/>
            <a:r>
              <a:rPr lang="en-US" sz="1050" dirty="0">
                <a:solidFill>
                  <a:srgbClr val="074367"/>
                </a:solidFill>
                <a:latin typeface="Aptos Black" panose="020B0004020202020204" pitchFamily="34" charset="0"/>
              </a:rPr>
              <a:t>Funds one of our eight Trail to Gold coaches for two weeks on the World Cup.</a:t>
            </a:r>
          </a:p>
        </p:txBody>
      </p:sp>
      <p:sp>
        <p:nvSpPr>
          <p:cNvPr id="14" name="TextBox 13">
            <a:extLst>
              <a:ext uri="{FF2B5EF4-FFF2-40B4-BE49-F238E27FC236}">
                <a16:creationId xmlns:a16="http://schemas.microsoft.com/office/drawing/2014/main" id="{C575251E-3B4A-14CA-6C85-1DC7D3603CBD}"/>
              </a:ext>
            </a:extLst>
          </p:cNvPr>
          <p:cNvSpPr txBox="1"/>
          <p:nvPr/>
        </p:nvSpPr>
        <p:spPr>
          <a:xfrm>
            <a:off x="4846320" y="5715000"/>
            <a:ext cx="1097280" cy="807913"/>
          </a:xfrm>
          <a:prstGeom prst="rect">
            <a:avLst/>
          </a:prstGeom>
          <a:noFill/>
        </p:spPr>
        <p:txBody>
          <a:bodyPr wrap="square" lIns="0" tIns="0" rIns="0" bIns="0">
            <a:spAutoFit/>
          </a:bodyPr>
          <a:lstStyle/>
          <a:p>
            <a:pPr algn="ctr"/>
            <a:r>
              <a:rPr lang="en-US" sz="1050" dirty="0">
                <a:solidFill>
                  <a:srgbClr val="004F7A"/>
                </a:solidFill>
                <a:latin typeface="Aptos Black" panose="020B0004020202020204" pitchFamily="34" charset="0"/>
              </a:rPr>
              <a:t>Sends two medical staff to World Junior </a:t>
            </a:r>
            <a:br>
              <a:rPr lang="en-US" sz="1050" dirty="0">
                <a:solidFill>
                  <a:srgbClr val="004F7A"/>
                </a:solidFill>
                <a:latin typeface="Aptos Black" panose="020B0004020202020204" pitchFamily="34" charset="0"/>
              </a:rPr>
            </a:br>
            <a:r>
              <a:rPr lang="en-US" sz="1050" dirty="0">
                <a:solidFill>
                  <a:srgbClr val="004F7A"/>
                </a:solidFill>
                <a:latin typeface="Aptos Black" panose="020B0004020202020204" pitchFamily="34" charset="0"/>
              </a:rPr>
              <a:t>and U23 Championships.</a:t>
            </a:r>
          </a:p>
        </p:txBody>
      </p:sp>
      <p:sp>
        <p:nvSpPr>
          <p:cNvPr id="15" name="TextBox 14">
            <a:extLst>
              <a:ext uri="{FF2B5EF4-FFF2-40B4-BE49-F238E27FC236}">
                <a16:creationId xmlns:a16="http://schemas.microsoft.com/office/drawing/2014/main" id="{1CCDEC93-2F2F-E71D-C824-D8A992D63985}"/>
              </a:ext>
            </a:extLst>
          </p:cNvPr>
          <p:cNvSpPr txBox="1"/>
          <p:nvPr/>
        </p:nvSpPr>
        <p:spPr>
          <a:xfrm>
            <a:off x="6019800" y="5715000"/>
            <a:ext cx="1188720" cy="807913"/>
          </a:xfrm>
          <a:prstGeom prst="rect">
            <a:avLst/>
          </a:prstGeom>
          <a:noFill/>
        </p:spPr>
        <p:txBody>
          <a:bodyPr wrap="square" lIns="0" tIns="0" rIns="0" bIns="0">
            <a:spAutoFit/>
          </a:bodyPr>
          <a:lstStyle/>
          <a:p>
            <a:pPr algn="ctr"/>
            <a:r>
              <a:rPr lang="en-US" sz="1050" dirty="0">
                <a:solidFill>
                  <a:srgbClr val="145C8C"/>
                </a:solidFill>
                <a:latin typeface="Aptos Black" panose="020B0004020202020204" pitchFamily="34" charset="0"/>
              </a:rPr>
              <a:t>Outfits 300 U16, REG, and NDG athletes with high-vis NNF road safety shirts.</a:t>
            </a:r>
          </a:p>
        </p:txBody>
      </p:sp>
      <p:sp>
        <p:nvSpPr>
          <p:cNvPr id="16" name="TextBox 15">
            <a:extLst>
              <a:ext uri="{FF2B5EF4-FFF2-40B4-BE49-F238E27FC236}">
                <a16:creationId xmlns:a16="http://schemas.microsoft.com/office/drawing/2014/main" id="{EBEBC423-594F-5F33-CAFB-763199967AA1}"/>
              </a:ext>
            </a:extLst>
          </p:cNvPr>
          <p:cNvSpPr txBox="1"/>
          <p:nvPr/>
        </p:nvSpPr>
        <p:spPr>
          <a:xfrm>
            <a:off x="7239000" y="5715000"/>
            <a:ext cx="1188720" cy="807913"/>
          </a:xfrm>
          <a:prstGeom prst="rect">
            <a:avLst/>
          </a:prstGeom>
          <a:noFill/>
        </p:spPr>
        <p:txBody>
          <a:bodyPr wrap="square" lIns="0" tIns="0" rIns="0" bIns="0">
            <a:spAutoFit/>
          </a:bodyPr>
          <a:lstStyle/>
          <a:p>
            <a:pPr algn="ctr"/>
            <a:r>
              <a:rPr lang="en-US" sz="1050" dirty="0">
                <a:solidFill>
                  <a:srgbClr val="1069A3"/>
                </a:solidFill>
                <a:latin typeface="Aptos Black" panose="020B0004020202020204" pitchFamily="34" charset="0"/>
              </a:rPr>
              <a:t>Provides six rental vehicles for Team USA’s </a:t>
            </a:r>
            <a:br>
              <a:rPr lang="en-US" sz="1050" dirty="0">
                <a:solidFill>
                  <a:srgbClr val="1069A3"/>
                </a:solidFill>
                <a:latin typeface="Aptos Black" panose="020B0004020202020204" pitchFamily="34" charset="0"/>
              </a:rPr>
            </a:br>
            <a:r>
              <a:rPr lang="en-US" sz="1050" dirty="0">
                <a:solidFill>
                  <a:srgbClr val="1069A3"/>
                </a:solidFill>
                <a:latin typeface="Aptos Black" panose="020B0004020202020204" pitchFamily="34" charset="0"/>
              </a:rPr>
              <a:t>World Junior Championships.</a:t>
            </a:r>
          </a:p>
        </p:txBody>
      </p:sp>
      <p:sp>
        <p:nvSpPr>
          <p:cNvPr id="17" name="TextBox 16">
            <a:extLst>
              <a:ext uri="{FF2B5EF4-FFF2-40B4-BE49-F238E27FC236}">
                <a16:creationId xmlns:a16="http://schemas.microsoft.com/office/drawing/2014/main" id="{EE954692-3139-FDA2-E8CC-5EF0549A3BD9}"/>
              </a:ext>
            </a:extLst>
          </p:cNvPr>
          <p:cNvSpPr txBox="1"/>
          <p:nvPr/>
        </p:nvSpPr>
        <p:spPr>
          <a:xfrm>
            <a:off x="8534400" y="5715000"/>
            <a:ext cx="949740" cy="807913"/>
          </a:xfrm>
          <a:prstGeom prst="rect">
            <a:avLst/>
          </a:prstGeom>
          <a:noFill/>
        </p:spPr>
        <p:txBody>
          <a:bodyPr wrap="square" lIns="0" tIns="0" rIns="0" bIns="0">
            <a:spAutoFit/>
          </a:bodyPr>
          <a:lstStyle/>
          <a:p>
            <a:pPr algn="ctr"/>
            <a:r>
              <a:rPr lang="en-US" sz="1050" dirty="0">
                <a:solidFill>
                  <a:srgbClr val="027AB7"/>
                </a:solidFill>
                <a:latin typeface="Aptos Black" panose="020B0004020202020204" pitchFamily="34" charset="0"/>
              </a:rPr>
              <a:t>Underwrites NNF’s athlete summer training grant for one year.</a:t>
            </a:r>
          </a:p>
        </p:txBody>
      </p:sp>
      <p:sp>
        <p:nvSpPr>
          <p:cNvPr id="18" name="TextBox 17">
            <a:extLst>
              <a:ext uri="{FF2B5EF4-FFF2-40B4-BE49-F238E27FC236}">
                <a16:creationId xmlns:a16="http://schemas.microsoft.com/office/drawing/2014/main" id="{35BCBEED-CB3B-A82D-597E-954CB953A198}"/>
              </a:ext>
            </a:extLst>
          </p:cNvPr>
          <p:cNvSpPr txBox="1"/>
          <p:nvPr/>
        </p:nvSpPr>
        <p:spPr>
          <a:xfrm>
            <a:off x="9601200" y="5715000"/>
            <a:ext cx="1047206" cy="807913"/>
          </a:xfrm>
          <a:prstGeom prst="rect">
            <a:avLst/>
          </a:prstGeom>
          <a:noFill/>
        </p:spPr>
        <p:txBody>
          <a:bodyPr wrap="square" lIns="0" tIns="0" rIns="0" bIns="0">
            <a:spAutoFit/>
          </a:bodyPr>
          <a:lstStyle/>
          <a:p>
            <a:pPr algn="ctr"/>
            <a:r>
              <a:rPr lang="en-US" sz="1050" dirty="0">
                <a:solidFill>
                  <a:srgbClr val="0E89C4"/>
                </a:solidFill>
                <a:latin typeface="Aptos Black" panose="020B0004020202020204" pitchFamily="34" charset="0"/>
              </a:rPr>
              <a:t>Underwrites NNF’s Trail to Gold Women’s Coaching Grant for one year.</a:t>
            </a:r>
          </a:p>
        </p:txBody>
      </p:sp>
      <p:sp>
        <p:nvSpPr>
          <p:cNvPr id="19" name="TextBox 18">
            <a:extLst>
              <a:ext uri="{FF2B5EF4-FFF2-40B4-BE49-F238E27FC236}">
                <a16:creationId xmlns:a16="http://schemas.microsoft.com/office/drawing/2014/main" id="{BE36F319-BA8C-3F17-4AEA-70CB0F7598E4}"/>
              </a:ext>
            </a:extLst>
          </p:cNvPr>
          <p:cNvSpPr txBox="1"/>
          <p:nvPr/>
        </p:nvSpPr>
        <p:spPr>
          <a:xfrm>
            <a:off x="10668000" y="5715000"/>
            <a:ext cx="1423852" cy="807913"/>
          </a:xfrm>
          <a:prstGeom prst="rect">
            <a:avLst/>
          </a:prstGeom>
          <a:noFill/>
        </p:spPr>
        <p:txBody>
          <a:bodyPr wrap="square" lIns="0" tIns="0" rIns="0" bIns="0">
            <a:spAutoFit/>
          </a:bodyPr>
          <a:lstStyle/>
          <a:p>
            <a:pPr algn="ctr"/>
            <a:r>
              <a:rPr lang="en-US" sz="1050" dirty="0">
                <a:solidFill>
                  <a:srgbClr val="0899D2"/>
                </a:solidFill>
                <a:latin typeface="Aptos Black" panose="020B0004020202020204" pitchFamily="34" charset="0"/>
              </a:rPr>
              <a:t>Underwrites NNF’s funding for World Juniors and U23 World Championships for one season.</a:t>
            </a:r>
          </a:p>
        </p:txBody>
      </p:sp>
      <p:pic>
        <p:nvPicPr>
          <p:cNvPr id="21" name="Google Shape;312;p31">
            <a:extLst>
              <a:ext uri="{FF2B5EF4-FFF2-40B4-BE49-F238E27FC236}">
                <a16:creationId xmlns:a16="http://schemas.microsoft.com/office/drawing/2014/main" id="{F08507F9-DC9F-206F-DDE5-CFC207A07469}"/>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38600" y="386142"/>
            <a:ext cx="2362200" cy="1141521"/>
          </a:xfrm>
          <a:prstGeom prst="rect">
            <a:avLst/>
          </a:prstGeom>
          <a:noFill/>
          <a:ln>
            <a:noFill/>
          </a:ln>
        </p:spPr>
      </p:pic>
      <p:sp>
        <p:nvSpPr>
          <p:cNvPr id="22" name="TextBox 21">
            <a:extLst>
              <a:ext uri="{FF2B5EF4-FFF2-40B4-BE49-F238E27FC236}">
                <a16:creationId xmlns:a16="http://schemas.microsoft.com/office/drawing/2014/main" id="{0245FF34-AFED-C61A-EE69-D9D745CB3656}"/>
              </a:ext>
            </a:extLst>
          </p:cNvPr>
          <p:cNvSpPr txBox="1"/>
          <p:nvPr/>
        </p:nvSpPr>
        <p:spPr>
          <a:xfrm>
            <a:off x="8787880" y="5221841"/>
            <a:ext cx="152400" cy="276999"/>
          </a:xfrm>
          <a:prstGeom prst="rect">
            <a:avLst/>
          </a:prstGeom>
          <a:solidFill>
            <a:schemeClr val="bg1"/>
          </a:solidFill>
        </p:spPr>
        <p:txBody>
          <a:bodyPr wrap="square" lIns="0" tIns="0" rIns="0" bIns="0" rtlCol="0">
            <a:spAutoFit/>
          </a:bodyPr>
          <a:lstStyle/>
          <a:p>
            <a:r>
              <a:rPr lang="en-US" b="1" dirty="0">
                <a:solidFill>
                  <a:srgbClr val="61BBE9"/>
                </a:solidFill>
                <a:latin typeface="Aptos Black" panose="020B0004020202020204" pitchFamily="34" charset="0"/>
              </a:rPr>
              <a:t>5</a:t>
            </a:r>
          </a:p>
        </p:txBody>
      </p:sp>
    </p:spTree>
    <p:extLst>
      <p:ext uri="{BB962C8B-B14F-4D97-AF65-F5344CB8AC3E}">
        <p14:creationId xmlns:p14="http://schemas.microsoft.com/office/powerpoint/2010/main" val="2454238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9">
          <a:extLst>
            <a:ext uri="{FF2B5EF4-FFF2-40B4-BE49-F238E27FC236}">
              <a16:creationId xmlns:a16="http://schemas.microsoft.com/office/drawing/2014/main" id="{7A2B0D48-FC0E-1283-7A7D-BFEC8EC2959F}"/>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97AC888D-0B49-790F-EFB9-FADAF038746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536972"/>
            <a:ext cx="12581503" cy="8385572"/>
          </a:xfrm>
          <a:prstGeom prst="rect">
            <a:avLst/>
          </a:prstGeom>
        </p:spPr>
      </p:pic>
      <p:sp>
        <p:nvSpPr>
          <p:cNvPr id="29" name="Google Shape;321;g2c97b8a765a_0_0">
            <a:extLst>
              <a:ext uri="{FF2B5EF4-FFF2-40B4-BE49-F238E27FC236}">
                <a16:creationId xmlns:a16="http://schemas.microsoft.com/office/drawing/2014/main" id="{E51C749D-58AB-A242-5CFD-4E0086E9A58F}"/>
              </a:ext>
            </a:extLst>
          </p:cNvPr>
          <p:cNvSpPr/>
          <p:nvPr/>
        </p:nvSpPr>
        <p:spPr>
          <a:xfrm>
            <a:off x="-152400" y="4952999"/>
            <a:ext cx="12344400" cy="3276601"/>
          </a:xfrm>
          <a:prstGeom prst="rect">
            <a:avLst/>
          </a:prstGeom>
          <a:gradFill>
            <a:gsLst>
              <a:gs pos="8000">
                <a:schemeClr val="bg1"/>
              </a:gs>
              <a:gs pos="94000">
                <a:schemeClr val="bg1">
                  <a:alpha val="0"/>
                </a:scheme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4" name="Google Shape;321;g2c97b8a765a_0_0">
            <a:extLst>
              <a:ext uri="{FF2B5EF4-FFF2-40B4-BE49-F238E27FC236}">
                <a16:creationId xmlns:a16="http://schemas.microsoft.com/office/drawing/2014/main" id="{A9EC0998-65C2-CC1E-64DA-82A9023760E4}"/>
              </a:ext>
            </a:extLst>
          </p:cNvPr>
          <p:cNvSpPr/>
          <p:nvPr/>
        </p:nvSpPr>
        <p:spPr>
          <a:xfrm rot="21133644">
            <a:off x="-398710" y="2003408"/>
            <a:ext cx="12842014" cy="1737360"/>
          </a:xfrm>
          <a:prstGeom prst="rect">
            <a:avLst/>
          </a:prstGeom>
          <a:gradFill>
            <a:gsLst>
              <a:gs pos="0">
                <a:schemeClr val="bg1">
                  <a:alpha val="0"/>
                </a:schemeClr>
              </a:gs>
              <a:gs pos="100000">
                <a:schemeClr val="bg1">
                  <a:alpha val="0"/>
                </a:schemeClr>
              </a:gs>
              <a:gs pos="63000">
                <a:schemeClr val="bg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 name="Parallelogram 1">
            <a:extLst>
              <a:ext uri="{FF2B5EF4-FFF2-40B4-BE49-F238E27FC236}">
                <a16:creationId xmlns:a16="http://schemas.microsoft.com/office/drawing/2014/main" id="{E99AF037-FEC3-661A-7DA7-74A264B1F3CA}"/>
              </a:ext>
            </a:extLst>
          </p:cNvPr>
          <p:cNvSpPr/>
          <p:nvPr/>
        </p:nvSpPr>
        <p:spPr>
          <a:xfrm>
            <a:off x="-609600" y="2032643"/>
            <a:ext cx="10932199" cy="4154310"/>
          </a:xfrm>
          <a:prstGeom prst="parallelogram">
            <a:avLst>
              <a:gd name="adj" fmla="val 16538"/>
            </a:avLst>
          </a:prstGeom>
          <a:solidFill>
            <a:srgbClr val="033562">
              <a:alpha val="69804"/>
            </a:srgbClr>
          </a:solidFill>
          <a:ln w="6350">
            <a:solidFill>
              <a:schemeClr val="tx2">
                <a:lumMod val="60000"/>
                <a:lumOff val="40000"/>
              </a:schemeClr>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3" name="object 4">
            <a:hlinkClick r:id="rId4"/>
            <a:extLst>
              <a:ext uri="{FF2B5EF4-FFF2-40B4-BE49-F238E27FC236}">
                <a16:creationId xmlns:a16="http://schemas.microsoft.com/office/drawing/2014/main" id="{CD2FF8B8-DA82-826C-F4E5-C7F3F200493F}"/>
              </a:ext>
            </a:extLst>
          </p:cNvPr>
          <p:cNvPicPr/>
          <p:nvPr/>
        </p:nvPicPr>
        <p:blipFill rotWithShape="1">
          <a:blip r:embed="rId5" cstate="email">
            <a:extLst>
              <a:ext uri="{28A0092B-C50C-407E-A947-70E740481C1C}">
                <a14:useLocalDpi xmlns:a14="http://schemas.microsoft.com/office/drawing/2010/main"/>
              </a:ext>
            </a:extLst>
          </a:blip>
          <a:srcRect/>
          <a:stretch/>
        </p:blipFill>
        <p:spPr>
          <a:xfrm>
            <a:off x="8839199" y="1440118"/>
            <a:ext cx="2057401" cy="2480449"/>
          </a:xfrm>
          <a:prstGeom prst="roundRect">
            <a:avLst>
              <a:gd name="adj" fmla="val 3225"/>
            </a:avLst>
          </a:prstGeom>
          <a:ln>
            <a:solidFill>
              <a:schemeClr val="accent1">
                <a:lumMod val="75000"/>
              </a:schemeClr>
            </a:solidFill>
          </a:ln>
        </p:spPr>
      </p:pic>
      <p:sp>
        <p:nvSpPr>
          <p:cNvPr id="6" name="TextBox 5">
            <a:extLst>
              <a:ext uri="{FF2B5EF4-FFF2-40B4-BE49-F238E27FC236}">
                <a16:creationId xmlns:a16="http://schemas.microsoft.com/office/drawing/2014/main" id="{6FDB56A0-1798-4FDC-AD51-43AEAFFBBC19}"/>
              </a:ext>
            </a:extLst>
          </p:cNvPr>
          <p:cNvSpPr txBox="1"/>
          <p:nvPr/>
        </p:nvSpPr>
        <p:spPr>
          <a:xfrm>
            <a:off x="228600" y="226368"/>
            <a:ext cx="1383712" cy="230832"/>
          </a:xfrm>
          <a:prstGeom prst="rect">
            <a:avLst/>
          </a:prstGeom>
          <a:noFill/>
        </p:spPr>
        <p:txBody>
          <a:bodyPr wrap="none" rtlCol="0">
            <a:spAutoFit/>
          </a:bodyPr>
          <a:lstStyle/>
          <a:p>
            <a:r>
              <a:rPr lang="en-US" sz="900" dirty="0">
                <a:solidFill>
                  <a:schemeClr val="bg1">
                    <a:lumMod val="85000"/>
                  </a:schemeClr>
                </a:solidFill>
                <a:latin typeface="+mn-lt"/>
              </a:rPr>
              <a:t>Photo Credit: Steve Fuller</a:t>
            </a:r>
          </a:p>
        </p:txBody>
      </p:sp>
      <p:pic>
        <p:nvPicPr>
          <p:cNvPr id="9" name="Picture 8">
            <a:extLst>
              <a:ext uri="{FF2B5EF4-FFF2-40B4-BE49-F238E27FC236}">
                <a16:creationId xmlns:a16="http://schemas.microsoft.com/office/drawing/2014/main" id="{0F8BE158-507D-BC60-52A8-8AF1F5342CB6}"/>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8502" y="-536972"/>
            <a:ext cx="12581502" cy="8385572"/>
          </a:xfrm>
          <a:prstGeom prst="rect">
            <a:avLst/>
          </a:prstGeom>
        </p:spPr>
      </p:pic>
      <p:pic>
        <p:nvPicPr>
          <p:cNvPr id="11" name="Google Shape;312;p31">
            <a:extLst>
              <a:ext uri="{FF2B5EF4-FFF2-40B4-BE49-F238E27FC236}">
                <a16:creationId xmlns:a16="http://schemas.microsoft.com/office/drawing/2014/main" id="{812A52C4-83BC-865D-DCA4-483F26962DB6}"/>
              </a:ext>
            </a:extLst>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058400" y="5675760"/>
            <a:ext cx="1855358" cy="866071"/>
          </a:xfrm>
          <a:prstGeom prst="rect">
            <a:avLst/>
          </a:prstGeom>
          <a:noFill/>
          <a:ln>
            <a:noFill/>
          </a:ln>
        </p:spPr>
      </p:pic>
      <p:cxnSp>
        <p:nvCxnSpPr>
          <p:cNvPr id="12" name="Straight Connector 11">
            <a:extLst>
              <a:ext uri="{FF2B5EF4-FFF2-40B4-BE49-F238E27FC236}">
                <a16:creationId xmlns:a16="http://schemas.microsoft.com/office/drawing/2014/main" id="{E4B17318-8DF9-3297-16DB-D1811AA64E9A}"/>
              </a:ext>
            </a:extLst>
          </p:cNvPr>
          <p:cNvCxnSpPr>
            <a:cxnSpLocks/>
          </p:cNvCxnSpPr>
          <p:nvPr/>
        </p:nvCxnSpPr>
        <p:spPr>
          <a:xfrm>
            <a:off x="10002296" y="2205076"/>
            <a:ext cx="371363" cy="227852"/>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FDD639A-2E2A-4D64-F972-2F5CB1B8C753}"/>
              </a:ext>
            </a:extLst>
          </p:cNvPr>
          <p:cNvSpPr txBox="1"/>
          <p:nvPr/>
        </p:nvSpPr>
        <p:spPr>
          <a:xfrm>
            <a:off x="381000" y="4365315"/>
            <a:ext cx="8708136" cy="1200329"/>
          </a:xfrm>
          <a:prstGeom prst="rect">
            <a:avLst/>
          </a:prstGeom>
          <a:noFill/>
        </p:spPr>
        <p:txBody>
          <a:bodyPr wrap="square">
            <a:spAutoFit/>
          </a:bodyPr>
          <a:lstStyle/>
          <a:p>
            <a:pPr marL="12700" marR="5080">
              <a:lnSpc>
                <a:spcPct val="100000"/>
              </a:lnSpc>
              <a:spcBef>
                <a:spcPts val="1200"/>
              </a:spcBef>
            </a:pPr>
            <a:r>
              <a:rPr lang="en-US" sz="1800" b="1" dirty="0">
                <a:solidFill>
                  <a:schemeClr val="bg1"/>
                </a:solidFill>
                <a:latin typeface="Calibri Light"/>
                <a:cs typeface="Calibri Light"/>
              </a:rPr>
              <a:t>The</a:t>
            </a:r>
            <a:r>
              <a:rPr lang="en-US" sz="1800" b="1" spc="-10" dirty="0">
                <a:solidFill>
                  <a:schemeClr val="bg1"/>
                </a:solidFill>
                <a:latin typeface="Calibri Light"/>
                <a:cs typeface="Calibri Light"/>
              </a:rPr>
              <a:t> </a:t>
            </a:r>
            <a:r>
              <a:rPr lang="en-US" sz="1800" b="1" dirty="0">
                <a:solidFill>
                  <a:schemeClr val="bg1"/>
                </a:solidFill>
                <a:latin typeface="Calibri Light"/>
                <a:cs typeface="Calibri Light"/>
              </a:rPr>
              <a:t>NNF</a:t>
            </a:r>
            <a:r>
              <a:rPr lang="en-US" sz="1800" b="1" spc="-5" dirty="0">
                <a:solidFill>
                  <a:schemeClr val="bg1"/>
                </a:solidFill>
                <a:latin typeface="Calibri Light"/>
                <a:cs typeface="Calibri Light"/>
              </a:rPr>
              <a:t> </a:t>
            </a:r>
            <a:r>
              <a:rPr lang="en-US" sz="1800" b="1" dirty="0">
                <a:solidFill>
                  <a:schemeClr val="bg1"/>
                </a:solidFill>
                <a:latin typeface="Calibri Light"/>
                <a:cs typeface="Calibri Light"/>
              </a:rPr>
              <a:t>Philosophy:</a:t>
            </a:r>
            <a:r>
              <a:rPr lang="en-US" sz="1800" b="1" spc="-5" dirty="0">
                <a:solidFill>
                  <a:schemeClr val="bg1"/>
                </a:solidFill>
                <a:latin typeface="Calibri Light"/>
                <a:cs typeface="Calibri Light"/>
              </a:rPr>
              <a:t> </a:t>
            </a:r>
            <a:r>
              <a:rPr lang="en-US" sz="1800" b="0" dirty="0">
                <a:solidFill>
                  <a:schemeClr val="bg1"/>
                </a:solidFill>
                <a:latin typeface="Calibri Light"/>
                <a:cs typeface="Calibri Light"/>
              </a:rPr>
              <a:t>At NNF, we don't fully fund any one athlete or program. Instead, we partner with athletes, families, and clubs to help cover the costs of pursuing the Olympic dream. By sharing the journey together, we ensure that no dedicated athlete has to leave the sport because of financial barriers.</a:t>
            </a:r>
            <a:endParaRPr lang="en-US" sz="1800" dirty="0">
              <a:solidFill>
                <a:schemeClr val="bg1"/>
              </a:solidFill>
              <a:latin typeface="Calibri Light"/>
              <a:cs typeface="Calibri Light"/>
            </a:endParaRPr>
          </a:p>
        </p:txBody>
      </p:sp>
      <p:sp>
        <p:nvSpPr>
          <p:cNvPr id="14" name="TextBox 13">
            <a:extLst>
              <a:ext uri="{FF2B5EF4-FFF2-40B4-BE49-F238E27FC236}">
                <a16:creationId xmlns:a16="http://schemas.microsoft.com/office/drawing/2014/main" id="{85E56445-A214-9F25-2F66-31290ABDE71C}"/>
              </a:ext>
            </a:extLst>
          </p:cNvPr>
          <p:cNvSpPr txBox="1"/>
          <p:nvPr/>
        </p:nvSpPr>
        <p:spPr>
          <a:xfrm>
            <a:off x="1143000" y="3090513"/>
            <a:ext cx="6913604" cy="923330"/>
          </a:xfrm>
          <a:prstGeom prst="rect">
            <a:avLst/>
          </a:prstGeom>
          <a:noFill/>
        </p:spPr>
        <p:txBody>
          <a:bodyPr wrap="square">
            <a:spAutoFit/>
          </a:bodyPr>
          <a:lstStyle/>
          <a:p>
            <a:pPr algn="ctr"/>
            <a:r>
              <a:rPr lang="en-US" dirty="0">
                <a:solidFill>
                  <a:schemeClr val="bg1"/>
                </a:solidFill>
              </a:rPr>
              <a:t>If you are feeling inspired to contribute now, go to </a:t>
            </a:r>
            <a:r>
              <a:rPr lang="en-US" dirty="0">
                <a:solidFill>
                  <a:srgbClr val="FFC000"/>
                </a:solidFill>
                <a:hlinkClick r:id="rId8">
                  <a:extLst>
                    <a:ext uri="{A12FA001-AC4F-418D-AE19-62706E023703}">
                      <ahyp:hlinkClr xmlns:ahyp="http://schemas.microsoft.com/office/drawing/2018/hyperlinkcolor" val="tx"/>
                    </a:ext>
                  </a:extLst>
                </a:hlinkClick>
              </a:rPr>
              <a:t>www.nationalnordicfoundation.org </a:t>
            </a:r>
            <a:r>
              <a:rPr lang="en-US" dirty="0">
                <a:solidFill>
                  <a:schemeClr val="bg1"/>
                </a:solidFill>
              </a:rPr>
              <a:t>or scan this QR code or mail a check to PO Box 818, Woodstock, VT 05091</a:t>
            </a:r>
          </a:p>
        </p:txBody>
      </p:sp>
      <p:sp>
        <p:nvSpPr>
          <p:cNvPr id="15" name="Google Shape;313;p31">
            <a:extLst>
              <a:ext uri="{FF2B5EF4-FFF2-40B4-BE49-F238E27FC236}">
                <a16:creationId xmlns:a16="http://schemas.microsoft.com/office/drawing/2014/main" id="{7E1850A4-8C06-3567-6ABB-03144C179EB1}"/>
              </a:ext>
            </a:extLst>
          </p:cNvPr>
          <p:cNvSpPr txBox="1"/>
          <p:nvPr/>
        </p:nvSpPr>
        <p:spPr>
          <a:xfrm>
            <a:off x="2860002" y="2376953"/>
            <a:ext cx="3733800" cy="64629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all" spc="0" normalizeH="0" noProof="0" dirty="0">
                <a:ln>
                  <a:noFill/>
                </a:ln>
                <a:solidFill>
                  <a:schemeClr val="bg1"/>
                </a:solidFill>
                <a:effectLst/>
                <a:uLnTx/>
                <a:uFillTx/>
                <a:latin typeface="Impact" panose="020B0806030902050204" pitchFamily="34" charset="0"/>
                <a:ea typeface="Arial"/>
                <a:cs typeface="Arial"/>
                <a:sym typeface="Arial"/>
              </a:rPr>
              <a:t>Your Impact</a:t>
            </a:r>
            <a:endParaRPr kumimoji="0" lang="en-US" sz="1600" b="0" i="0" u="none" strike="noStrike" kern="0" cap="all" spc="0" normalizeH="0" noProof="0" dirty="0">
              <a:ln>
                <a:noFill/>
              </a:ln>
              <a:solidFill>
                <a:schemeClr val="bg1"/>
              </a:solidFill>
              <a:effectLst/>
              <a:uLnTx/>
              <a:uFillTx/>
              <a:latin typeface="Impact" panose="020B0806030902050204" pitchFamily="34" charset="0"/>
              <a:cs typeface="Arial"/>
              <a:sym typeface="Arial"/>
            </a:endParaRPr>
          </a:p>
        </p:txBody>
      </p:sp>
    </p:spTree>
    <p:extLst>
      <p:ext uri="{BB962C8B-B14F-4D97-AF65-F5344CB8AC3E}">
        <p14:creationId xmlns:p14="http://schemas.microsoft.com/office/powerpoint/2010/main" val="6734188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9">
          <a:extLst>
            <a:ext uri="{FF2B5EF4-FFF2-40B4-BE49-F238E27FC236}">
              <a16:creationId xmlns:a16="http://schemas.microsoft.com/office/drawing/2014/main" id="{A1D67411-1498-8EC5-37CF-22C4B299730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FFEB4BB-F93D-9E5B-9A1D-78A200AC53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19200" y="-2971800"/>
            <a:ext cx="16154400" cy="9296400"/>
          </a:xfrm>
          <a:prstGeom prst="rect">
            <a:avLst/>
          </a:prstGeom>
        </p:spPr>
      </p:pic>
      <p:sp>
        <p:nvSpPr>
          <p:cNvPr id="2" name="Parallelogram 1">
            <a:extLst>
              <a:ext uri="{FF2B5EF4-FFF2-40B4-BE49-F238E27FC236}">
                <a16:creationId xmlns:a16="http://schemas.microsoft.com/office/drawing/2014/main" id="{B32AC07A-2447-4846-A323-26EC435D3F0B}"/>
              </a:ext>
            </a:extLst>
          </p:cNvPr>
          <p:cNvSpPr/>
          <p:nvPr/>
        </p:nvSpPr>
        <p:spPr>
          <a:xfrm>
            <a:off x="304800" y="-76200"/>
            <a:ext cx="7010400" cy="6856718"/>
          </a:xfrm>
          <a:prstGeom prst="parallelogram">
            <a:avLst/>
          </a:prstGeom>
          <a:solidFill>
            <a:srgbClr val="033562">
              <a:alpha val="69804"/>
            </a:srgbClr>
          </a:solidFill>
          <a:ln w="6350">
            <a:solidFill>
              <a:schemeClr val="tx2">
                <a:lumMod val="60000"/>
                <a:lumOff val="40000"/>
              </a:schemeClr>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321;g2c97b8a765a_0_0">
            <a:extLst>
              <a:ext uri="{FF2B5EF4-FFF2-40B4-BE49-F238E27FC236}">
                <a16:creationId xmlns:a16="http://schemas.microsoft.com/office/drawing/2014/main" id="{89E9D31C-2E55-03CF-E33A-3CDE16ED625D}"/>
              </a:ext>
            </a:extLst>
          </p:cNvPr>
          <p:cNvSpPr/>
          <p:nvPr/>
        </p:nvSpPr>
        <p:spPr>
          <a:xfrm>
            <a:off x="-152400" y="3581400"/>
            <a:ext cx="12344400" cy="3429000"/>
          </a:xfrm>
          <a:prstGeom prst="rect">
            <a:avLst/>
          </a:prstGeom>
          <a:gradFill>
            <a:gsLst>
              <a:gs pos="8000">
                <a:srgbClr val="033562">
                  <a:alpha val="92000"/>
                </a:srgbClr>
              </a:gs>
              <a:gs pos="55000">
                <a:srgbClr val="033562">
                  <a:alpha val="70000"/>
                </a:srgbClr>
              </a:gs>
              <a:gs pos="76000">
                <a:srgbClr val="43627E">
                  <a:alpha val="48000"/>
                </a:srgbClr>
              </a:gs>
              <a:gs pos="94000">
                <a:srgbClr val="43627E">
                  <a:alpha val="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 name="TextBox 5">
            <a:extLst>
              <a:ext uri="{FF2B5EF4-FFF2-40B4-BE49-F238E27FC236}">
                <a16:creationId xmlns:a16="http://schemas.microsoft.com/office/drawing/2014/main" id="{6B232165-F2F8-EF37-2B33-7D4016793AAA}"/>
              </a:ext>
            </a:extLst>
          </p:cNvPr>
          <p:cNvSpPr txBox="1"/>
          <p:nvPr/>
        </p:nvSpPr>
        <p:spPr>
          <a:xfrm>
            <a:off x="10597436" y="6477000"/>
            <a:ext cx="1518364" cy="230832"/>
          </a:xfrm>
          <a:prstGeom prst="rect">
            <a:avLst/>
          </a:prstGeom>
          <a:noFill/>
          <a:effectLst>
            <a:glow rad="1016000">
              <a:schemeClr val="bg1">
                <a:alpha val="36000"/>
              </a:schemeClr>
            </a:glow>
          </a:effectLst>
        </p:spPr>
        <p:txBody>
          <a:bodyPr wrap="none" rtlCol="0">
            <a:spAutoFit/>
          </a:bodyPr>
          <a:lstStyle/>
          <a:p>
            <a:r>
              <a:rPr lang="en-US" sz="900" dirty="0">
                <a:solidFill>
                  <a:schemeClr val="bg1">
                    <a:lumMod val="85000"/>
                  </a:schemeClr>
                </a:solidFill>
                <a:latin typeface="+mn-lt"/>
              </a:rPr>
              <a:t>Photo Credit: @gpowersfilm</a:t>
            </a:r>
          </a:p>
        </p:txBody>
      </p:sp>
      <p:pic>
        <p:nvPicPr>
          <p:cNvPr id="5" name="Picture 4">
            <a:extLst>
              <a:ext uri="{FF2B5EF4-FFF2-40B4-BE49-F238E27FC236}">
                <a16:creationId xmlns:a16="http://schemas.microsoft.com/office/drawing/2014/main" id="{E9AC1FA8-69E8-17CD-D220-BA6076DB0345}"/>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219200" y="-2895600"/>
            <a:ext cx="16154400" cy="9179247"/>
          </a:xfrm>
          <a:prstGeom prst="rect">
            <a:avLst/>
          </a:prstGeom>
        </p:spPr>
      </p:pic>
      <p:sp>
        <p:nvSpPr>
          <p:cNvPr id="7" name="object 2">
            <a:extLst>
              <a:ext uri="{FF2B5EF4-FFF2-40B4-BE49-F238E27FC236}">
                <a16:creationId xmlns:a16="http://schemas.microsoft.com/office/drawing/2014/main" id="{E8FE7D35-06B0-60F1-B9B5-24C51F3A122B}"/>
              </a:ext>
            </a:extLst>
          </p:cNvPr>
          <p:cNvSpPr txBox="1">
            <a:spLocks/>
          </p:cNvSpPr>
          <p:nvPr/>
        </p:nvSpPr>
        <p:spPr>
          <a:xfrm>
            <a:off x="1784379" y="3884918"/>
            <a:ext cx="3168621" cy="751488"/>
          </a:xfrm>
          <a:prstGeom prst="rect">
            <a:avLst/>
          </a:prstGeom>
        </p:spPr>
        <p:txBody>
          <a:bodyPr vert="horz" wrap="square" lIns="0" tIns="12700" rIns="0" bIns="0" rtlCol="0">
            <a:spAutoFit/>
          </a:bodyPr>
          <a:lstStyle>
            <a:lvl1pPr>
              <a:defRPr>
                <a:latin typeface="+mj-lt"/>
                <a:ea typeface="+mj-ea"/>
                <a:cs typeface="+mj-cs"/>
              </a:defRPr>
            </a:lvl1pPr>
          </a:lstStyle>
          <a:p>
            <a:pPr marL="12700" algn="ctr">
              <a:spcBef>
                <a:spcPts val="100"/>
              </a:spcBef>
            </a:pPr>
            <a:r>
              <a:rPr lang="en-US" sz="4800" dirty="0">
                <a:solidFill>
                  <a:schemeClr val="bg1"/>
                </a:solidFill>
                <a:latin typeface="Impact" panose="020B0806030902050204" pitchFamily="34" charset="0"/>
              </a:rPr>
              <a:t>Thank You</a:t>
            </a:r>
            <a:endParaRPr lang="en-US" sz="4800" spc="-10" dirty="0">
              <a:solidFill>
                <a:schemeClr val="bg1"/>
              </a:solidFill>
              <a:latin typeface="Impact" panose="020B0806030902050204" pitchFamily="34" charset="0"/>
            </a:endParaRPr>
          </a:p>
        </p:txBody>
      </p:sp>
      <p:pic>
        <p:nvPicPr>
          <p:cNvPr id="10" name="Picture 9">
            <a:extLst>
              <a:ext uri="{FF2B5EF4-FFF2-40B4-BE49-F238E27FC236}">
                <a16:creationId xmlns:a16="http://schemas.microsoft.com/office/drawing/2014/main" id="{CDA2AC61-13E3-60E4-6B55-17B75C30C96C}"/>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752600" y="1335023"/>
            <a:ext cx="3993398" cy="1864095"/>
          </a:xfrm>
          <a:prstGeom prst="rect">
            <a:avLst/>
          </a:prstGeom>
        </p:spPr>
      </p:pic>
      <p:sp>
        <p:nvSpPr>
          <p:cNvPr id="11" name="Rectangle: Rounded Corners 10">
            <a:hlinkClick r:id="rId6"/>
            <a:extLst>
              <a:ext uri="{FF2B5EF4-FFF2-40B4-BE49-F238E27FC236}">
                <a16:creationId xmlns:a16="http://schemas.microsoft.com/office/drawing/2014/main" id="{7483C550-0886-06F7-A830-AD7B23C156C9}"/>
              </a:ext>
            </a:extLst>
          </p:cNvPr>
          <p:cNvSpPr/>
          <p:nvPr/>
        </p:nvSpPr>
        <p:spPr>
          <a:xfrm>
            <a:off x="1827991" y="4787439"/>
            <a:ext cx="3124200" cy="533400"/>
          </a:xfrm>
          <a:prstGeom prst="roundRect">
            <a:avLst>
              <a:gd name="adj" fmla="val 50000"/>
            </a:avLst>
          </a:prstGeom>
          <a:solidFill>
            <a:srgbClr val="C00000">
              <a:alpha val="89804"/>
            </a:srgbClr>
          </a:solidFill>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a:bevelT w="63500" h="25400" prst="convex"/>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b="1" cap="all" dirty="0"/>
              <a:t>Donate Today</a:t>
            </a:r>
          </a:p>
        </p:txBody>
      </p:sp>
    </p:spTree>
    <p:extLst>
      <p:ext uri="{BB962C8B-B14F-4D97-AF65-F5344CB8AC3E}">
        <p14:creationId xmlns:p14="http://schemas.microsoft.com/office/powerpoint/2010/main" val="1611029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7" name="Picture 6">
            <a:extLst>
              <a:ext uri="{FF2B5EF4-FFF2-40B4-BE49-F238E27FC236}">
                <a16:creationId xmlns:a16="http://schemas.microsoft.com/office/drawing/2014/main" id="{61B0C4E5-8FB9-2A63-D53B-C0E0F837EE4F}"/>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62000" y="-2286000"/>
            <a:ext cx="14623087" cy="9753600"/>
          </a:xfrm>
          <a:prstGeom prst="rect">
            <a:avLst/>
          </a:prstGeom>
        </p:spPr>
      </p:pic>
      <p:sp>
        <p:nvSpPr>
          <p:cNvPr id="4" name="Google Shape;321;g2c97b8a765a_0_0">
            <a:extLst>
              <a:ext uri="{FF2B5EF4-FFF2-40B4-BE49-F238E27FC236}">
                <a16:creationId xmlns:a16="http://schemas.microsoft.com/office/drawing/2014/main" id="{C680D7B5-7001-1DB0-5D57-B585134FE1DD}"/>
              </a:ext>
            </a:extLst>
          </p:cNvPr>
          <p:cNvSpPr/>
          <p:nvPr/>
        </p:nvSpPr>
        <p:spPr>
          <a:xfrm>
            <a:off x="0" y="2977567"/>
            <a:ext cx="12192000" cy="3923136"/>
          </a:xfrm>
          <a:prstGeom prst="rect">
            <a:avLst/>
          </a:prstGeom>
          <a:gradFill>
            <a:gsLst>
              <a:gs pos="0">
                <a:srgbClr val="022646">
                  <a:alpha val="91765"/>
                </a:srgbClr>
              </a:gs>
              <a:gs pos="64000">
                <a:srgbClr val="01182D">
                  <a:alpha val="69804"/>
                </a:srgbClr>
              </a:gs>
              <a:gs pos="27000">
                <a:srgbClr val="01182D">
                  <a:alpha val="85000"/>
                </a:srgbClr>
              </a:gs>
              <a:gs pos="94000">
                <a:srgbClr val="43627E">
                  <a:alpha val="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 name="TextBox 2">
            <a:extLst>
              <a:ext uri="{FF2B5EF4-FFF2-40B4-BE49-F238E27FC236}">
                <a16:creationId xmlns:a16="http://schemas.microsoft.com/office/drawing/2014/main" id="{15B1CCDA-A908-791A-DC15-D97B1533FCBD}"/>
              </a:ext>
            </a:extLst>
          </p:cNvPr>
          <p:cNvSpPr txBox="1"/>
          <p:nvPr/>
        </p:nvSpPr>
        <p:spPr>
          <a:xfrm>
            <a:off x="10515600" y="6413956"/>
            <a:ext cx="1468672" cy="215444"/>
          </a:xfrm>
          <a:prstGeom prst="rect">
            <a:avLst/>
          </a:prstGeom>
          <a:noFill/>
        </p:spPr>
        <p:txBody>
          <a:bodyPr wrap="none" rtlCol="0">
            <a:spAutoFit/>
          </a:bodyPr>
          <a:lstStyle/>
          <a:p>
            <a:r>
              <a:rPr lang="en-US" sz="800" dirty="0">
                <a:solidFill>
                  <a:schemeClr val="bg1">
                    <a:lumMod val="85000"/>
                  </a:schemeClr>
                </a:solidFill>
              </a:rPr>
              <a:t>Photo Credit: @gpowersfilm</a:t>
            </a:r>
          </a:p>
        </p:txBody>
      </p:sp>
      <p:pic>
        <p:nvPicPr>
          <p:cNvPr id="6" name="Picture 5">
            <a:extLst>
              <a:ext uri="{FF2B5EF4-FFF2-40B4-BE49-F238E27FC236}">
                <a16:creationId xmlns:a16="http://schemas.microsoft.com/office/drawing/2014/main" id="{D9AC9796-0D48-99F8-267D-47C1639C88C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52600" y="-228600"/>
            <a:ext cx="9061868" cy="7165696"/>
          </a:xfrm>
          <a:prstGeom prst="rect">
            <a:avLst/>
          </a:prstGeom>
        </p:spPr>
      </p:pic>
      <p:sp>
        <p:nvSpPr>
          <p:cNvPr id="8" name="Google Shape;323;g2c97b8a765a_0_0"/>
          <p:cNvSpPr txBox="1"/>
          <p:nvPr/>
        </p:nvSpPr>
        <p:spPr>
          <a:xfrm>
            <a:off x="3592291" y="3739567"/>
            <a:ext cx="5257800" cy="28930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6600" b="1" i="0" u="none" strike="noStrike" cap="none" dirty="0">
                <a:solidFill>
                  <a:schemeClr val="lt1"/>
                </a:solidFill>
                <a:latin typeface="Impact" panose="020B0806030902050204" pitchFamily="34" charset="0"/>
                <a:ea typeface="Calibri"/>
                <a:cs typeface="Calibri"/>
                <a:sym typeface="Calibri"/>
              </a:rPr>
              <a:t>MISSION</a:t>
            </a:r>
            <a:endParaRPr sz="1400" b="1" i="0" u="none" strike="noStrike" cap="none" dirty="0">
              <a:solidFill>
                <a:schemeClr val="lt1"/>
              </a:solidFill>
              <a:latin typeface="Impact" panose="020B0806030902050204" pitchFamily="34" charset="0"/>
              <a:ea typeface="Calibri"/>
              <a:cs typeface="Calibri"/>
              <a:sym typeface="Calibri"/>
            </a:endParaRPr>
          </a:p>
          <a:p>
            <a:pPr marL="0" marR="0" lvl="0" indent="0" algn="ctr"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Power the opportunities that bridge the gap to World Cup and Olympic excellence for developing Nordic skiers from the United States.</a:t>
            </a:r>
            <a:br>
              <a:rPr lang="en-US" sz="1400" b="0" i="0" u="none" strike="noStrike" cap="none" dirty="0">
                <a:solidFill>
                  <a:schemeClr val="lt1"/>
                </a:solidFill>
                <a:latin typeface="Calibri"/>
                <a:ea typeface="Calibri"/>
                <a:cs typeface="Calibri"/>
                <a:sym typeface="Calibri"/>
              </a:rPr>
            </a:br>
            <a:endParaRPr lang="en-US" sz="14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lang="en-US" sz="14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grpSp>
        <p:nvGrpSpPr>
          <p:cNvPr id="12" name="Group 11">
            <a:extLst>
              <a:ext uri="{FF2B5EF4-FFF2-40B4-BE49-F238E27FC236}">
                <a16:creationId xmlns:a16="http://schemas.microsoft.com/office/drawing/2014/main" id="{FE8E14E8-A9A6-4F15-9EF3-860542D87941}"/>
              </a:ext>
            </a:extLst>
          </p:cNvPr>
          <p:cNvGrpSpPr/>
          <p:nvPr/>
        </p:nvGrpSpPr>
        <p:grpSpPr>
          <a:xfrm>
            <a:off x="4049491" y="457200"/>
            <a:ext cx="5399309" cy="2520367"/>
            <a:chOff x="4989976" y="301916"/>
            <a:chExt cx="5399309" cy="2520367"/>
          </a:xfrm>
        </p:grpSpPr>
        <p:sp>
          <p:nvSpPr>
            <p:cNvPr id="11" name="Star: 5 Points 10">
              <a:extLst>
                <a:ext uri="{FF2B5EF4-FFF2-40B4-BE49-F238E27FC236}">
                  <a16:creationId xmlns:a16="http://schemas.microsoft.com/office/drawing/2014/main" id="{92CD4268-9773-2A24-0B93-1ED163B817B6}"/>
                </a:ext>
              </a:extLst>
            </p:cNvPr>
            <p:cNvSpPr/>
            <p:nvPr/>
          </p:nvSpPr>
          <p:spPr>
            <a:xfrm>
              <a:off x="5213383" y="304800"/>
              <a:ext cx="2254217" cy="2231898"/>
            </a:xfrm>
            <a:prstGeom prst="star5">
              <a:avLst/>
            </a:prstGeom>
            <a:solidFill>
              <a:srgbClr val="2A537B">
                <a:alpha val="8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226ACC6-CF7C-14D6-3BF7-CC18F5CF1B5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4989976" y="301916"/>
              <a:ext cx="5399309" cy="2520367"/>
            </a:xfrm>
            <a:prstGeom prst="rect">
              <a:avLst/>
            </a:prstGeom>
            <a:effectLst>
              <a:outerShdw blurRad="393700" dist="457200" dir="2340000" sx="121000" sy="121000" algn="ctr" rotWithShape="0">
                <a:srgbClr val="022646"/>
              </a:outerShdw>
            </a:effectLst>
          </p:spPr>
        </p:pic>
      </p:grpSp>
    </p:spTree>
    <p:extLst>
      <p:ext uri="{BB962C8B-B14F-4D97-AF65-F5344CB8AC3E}">
        <p14:creationId xmlns:p14="http://schemas.microsoft.com/office/powerpoint/2010/main" val="23711109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9">
          <a:extLst>
            <a:ext uri="{FF2B5EF4-FFF2-40B4-BE49-F238E27FC236}">
              <a16:creationId xmlns:a16="http://schemas.microsoft.com/office/drawing/2014/main" id="{8B3995B8-55DB-58A4-65FE-34686AE496B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C40FBF4-C5CD-4379-1E24-849C444396DA}"/>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8887" y="-2286000"/>
            <a:ext cx="14623087" cy="9753600"/>
          </a:xfrm>
          <a:prstGeom prst="rect">
            <a:avLst/>
          </a:prstGeom>
        </p:spPr>
      </p:pic>
      <p:sp>
        <p:nvSpPr>
          <p:cNvPr id="4" name="Google Shape;321;g2c97b8a765a_0_0">
            <a:extLst>
              <a:ext uri="{FF2B5EF4-FFF2-40B4-BE49-F238E27FC236}">
                <a16:creationId xmlns:a16="http://schemas.microsoft.com/office/drawing/2014/main" id="{89B6391C-0B08-F564-6394-69B0FB71ED34}"/>
              </a:ext>
            </a:extLst>
          </p:cNvPr>
          <p:cNvSpPr/>
          <p:nvPr/>
        </p:nvSpPr>
        <p:spPr>
          <a:xfrm>
            <a:off x="0" y="3624101"/>
            <a:ext cx="12192000" cy="3276601"/>
          </a:xfrm>
          <a:prstGeom prst="rect">
            <a:avLst/>
          </a:prstGeom>
          <a:gradFill>
            <a:gsLst>
              <a:gs pos="8000">
                <a:srgbClr val="033562">
                  <a:alpha val="92000"/>
                </a:srgbClr>
              </a:gs>
              <a:gs pos="55000">
                <a:srgbClr val="033562">
                  <a:alpha val="70000"/>
                </a:srgbClr>
              </a:gs>
              <a:gs pos="76000">
                <a:srgbClr val="43627E">
                  <a:alpha val="48000"/>
                </a:srgbClr>
              </a:gs>
              <a:gs pos="94000">
                <a:srgbClr val="43627E">
                  <a:alpha val="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 name="Parallelogram 1">
            <a:extLst>
              <a:ext uri="{FF2B5EF4-FFF2-40B4-BE49-F238E27FC236}">
                <a16:creationId xmlns:a16="http://schemas.microsoft.com/office/drawing/2014/main" id="{7FCDFA3F-D8C0-DCF8-39C1-867930537377}"/>
              </a:ext>
            </a:extLst>
          </p:cNvPr>
          <p:cNvSpPr/>
          <p:nvPr/>
        </p:nvSpPr>
        <p:spPr>
          <a:xfrm>
            <a:off x="3758091" y="-442430"/>
            <a:ext cx="8305800" cy="6856718"/>
          </a:xfrm>
          <a:prstGeom prst="parallelogram">
            <a:avLst/>
          </a:prstGeom>
          <a:solidFill>
            <a:srgbClr val="033562">
              <a:alpha val="69804"/>
            </a:srgbClr>
          </a:solidFill>
          <a:ln w="6350">
            <a:solidFill>
              <a:schemeClr val="tx2">
                <a:lumMod val="60000"/>
                <a:lumOff val="40000"/>
              </a:schemeClr>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National Nordic Foundation">
            <a:hlinkClick r:id="" action="ppaction://media"/>
            <a:extLst>
              <a:ext uri="{FF2B5EF4-FFF2-40B4-BE49-F238E27FC236}">
                <a16:creationId xmlns:a16="http://schemas.microsoft.com/office/drawing/2014/main" id="{1839C372-C813-AA99-7A2D-92A8F45D45DE}"/>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33400" y="152400"/>
            <a:ext cx="11021381" cy="6199527"/>
          </a:xfrm>
          <a:prstGeom prst="rect">
            <a:avLst/>
          </a:prstGeom>
          <a:ln w="76200">
            <a:solidFill>
              <a:schemeClr val="bg1"/>
            </a:solidFill>
          </a:ln>
        </p:spPr>
      </p:pic>
    </p:spTree>
    <p:extLst>
      <p:ext uri="{BB962C8B-B14F-4D97-AF65-F5344CB8AC3E}">
        <p14:creationId xmlns:p14="http://schemas.microsoft.com/office/powerpoint/2010/main" val="33342190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35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oogle Shape;320;g2c97b8a765a_0_0"/>
          <p:cNvPicPr preferRelativeResize="0"/>
          <p:nvPr/>
        </p:nvPicPr>
        <p:blipFill>
          <a:blip r:embed="rId3" cstate="email">
            <a:extLst>
              <a:ext uri="{28A0092B-C50C-407E-A947-70E740481C1C}">
                <a14:useLocalDpi xmlns:a14="http://schemas.microsoft.com/office/drawing/2010/main"/>
              </a:ext>
            </a:extLst>
          </a:blip>
          <a:srcRect/>
          <a:stretch/>
        </p:blipFill>
        <p:spPr>
          <a:xfrm>
            <a:off x="-1600200" y="-1406619"/>
            <a:ext cx="14012436" cy="8493219"/>
          </a:xfrm>
          <a:prstGeom prst="rect">
            <a:avLst/>
          </a:prstGeom>
          <a:noFill/>
          <a:ln>
            <a:noFill/>
          </a:ln>
        </p:spPr>
      </p:pic>
      <p:sp>
        <p:nvSpPr>
          <p:cNvPr id="8" name="Rectangle 7">
            <a:extLst>
              <a:ext uri="{FF2B5EF4-FFF2-40B4-BE49-F238E27FC236}">
                <a16:creationId xmlns:a16="http://schemas.microsoft.com/office/drawing/2014/main" id="{FD3A75B7-51FF-14F6-E610-9CD14FF569AA}"/>
              </a:ext>
            </a:extLst>
          </p:cNvPr>
          <p:cNvSpPr/>
          <p:nvPr/>
        </p:nvSpPr>
        <p:spPr>
          <a:xfrm>
            <a:off x="-2362200" y="-1371600"/>
            <a:ext cx="14774436" cy="4800600"/>
          </a:xfrm>
          <a:prstGeom prst="rect">
            <a:avLst/>
          </a:prstGeom>
          <a:gradFill flip="none" rotWithShape="1">
            <a:gsLst>
              <a:gs pos="0">
                <a:schemeClr val="bg1"/>
              </a:gs>
              <a:gs pos="50000">
                <a:schemeClr val="bg1">
                  <a:alpha val="61000"/>
                </a:schemeClr>
              </a:gs>
              <a:gs pos="66000">
                <a:schemeClr val="bg1">
                  <a:alpha val="0"/>
                </a:schemeClr>
              </a:gs>
            </a:gsLst>
            <a:lin ang="6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321;g2c97b8a765a_0_0">
            <a:extLst>
              <a:ext uri="{FF2B5EF4-FFF2-40B4-BE49-F238E27FC236}">
                <a16:creationId xmlns:a16="http://schemas.microsoft.com/office/drawing/2014/main" id="{32BF88F2-7EF8-5C0C-5CD1-38CCC158F9F2}"/>
              </a:ext>
            </a:extLst>
          </p:cNvPr>
          <p:cNvSpPr/>
          <p:nvPr/>
        </p:nvSpPr>
        <p:spPr>
          <a:xfrm>
            <a:off x="-588851" y="-1014756"/>
            <a:ext cx="7695903" cy="8493220"/>
          </a:xfrm>
          <a:prstGeom prst="rect">
            <a:avLst/>
          </a:prstGeom>
          <a:gradFill>
            <a:gsLst>
              <a:gs pos="0">
                <a:srgbClr val="033562"/>
              </a:gs>
              <a:gs pos="32000">
                <a:srgbClr val="033562">
                  <a:alpha val="70000"/>
                </a:srgbClr>
              </a:gs>
              <a:gs pos="74000">
                <a:srgbClr val="43627E">
                  <a:alpha val="0"/>
                </a:srgbClr>
              </a:gs>
            </a:gsLst>
            <a:lin ang="16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 name="object 2">
            <a:extLst>
              <a:ext uri="{FF2B5EF4-FFF2-40B4-BE49-F238E27FC236}">
                <a16:creationId xmlns:a16="http://schemas.microsoft.com/office/drawing/2014/main" id="{E00DAAF9-D0D1-3321-FB3A-E4841FCF3F3D}"/>
              </a:ext>
            </a:extLst>
          </p:cNvPr>
          <p:cNvSpPr txBox="1">
            <a:spLocks/>
          </p:cNvSpPr>
          <p:nvPr/>
        </p:nvSpPr>
        <p:spPr>
          <a:xfrm rot="16200000">
            <a:off x="-1957683" y="4078351"/>
            <a:ext cx="4786989" cy="566822"/>
          </a:xfrm>
          <a:prstGeom prst="rect">
            <a:avLst/>
          </a:prstGeom>
        </p:spPr>
        <p:txBody>
          <a:bodyPr vert="horz" wrap="square" lIns="0" tIns="12700" rIns="0" bIns="0" rtlCol="0">
            <a:spAutoFit/>
          </a:bodyPr>
          <a:lstStyle>
            <a:lvl1pPr>
              <a:defRPr>
                <a:latin typeface="+mj-lt"/>
                <a:ea typeface="+mj-ea"/>
                <a:cs typeface="+mj-cs"/>
              </a:defRPr>
            </a:lvl1pPr>
          </a:lstStyle>
          <a:p>
            <a:pPr marL="199390">
              <a:spcBef>
                <a:spcPts val="100"/>
              </a:spcBef>
            </a:pPr>
            <a:r>
              <a:rPr lang="en-US" sz="3600" dirty="0">
                <a:solidFill>
                  <a:schemeClr val="bg1"/>
                </a:solidFill>
                <a:latin typeface="Impact" panose="020B0806030902050204" pitchFamily="34" charset="0"/>
              </a:rPr>
              <a:t>CHAIRPERSON’S</a:t>
            </a:r>
            <a:r>
              <a:rPr lang="en-US" sz="3600" spc="-5" dirty="0">
                <a:solidFill>
                  <a:schemeClr val="bg1"/>
                </a:solidFill>
                <a:latin typeface="Impact" panose="020B0806030902050204" pitchFamily="34" charset="0"/>
              </a:rPr>
              <a:t> </a:t>
            </a:r>
            <a:r>
              <a:rPr lang="en-US" sz="3600" spc="-10" dirty="0">
                <a:solidFill>
                  <a:schemeClr val="bg1"/>
                </a:solidFill>
                <a:latin typeface="Impact" panose="020B0806030902050204" pitchFamily="34" charset="0"/>
              </a:rPr>
              <a:t>LETTER</a:t>
            </a:r>
            <a:endParaRPr lang="en-US" sz="3600" dirty="0">
              <a:solidFill>
                <a:schemeClr val="bg1"/>
              </a:solidFill>
              <a:latin typeface="Impact" panose="020B0806030902050204" pitchFamily="34" charset="0"/>
            </a:endParaRPr>
          </a:p>
        </p:txBody>
      </p:sp>
      <p:pic>
        <p:nvPicPr>
          <p:cNvPr id="15" name="Google Shape;312;p31">
            <a:extLst>
              <a:ext uri="{FF2B5EF4-FFF2-40B4-BE49-F238E27FC236}">
                <a16:creationId xmlns:a16="http://schemas.microsoft.com/office/drawing/2014/main" id="{62E6F72F-C13D-89E6-801B-9988CBE25BE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144000" y="392579"/>
            <a:ext cx="2587050" cy="1207621"/>
          </a:xfrm>
          <a:prstGeom prst="rect">
            <a:avLst/>
          </a:prstGeom>
          <a:noFill/>
          <a:ln>
            <a:noFill/>
          </a:ln>
        </p:spPr>
      </p:pic>
      <p:sp>
        <p:nvSpPr>
          <p:cNvPr id="2" name="Rectangle 1">
            <a:extLst>
              <a:ext uri="{FF2B5EF4-FFF2-40B4-BE49-F238E27FC236}">
                <a16:creationId xmlns:a16="http://schemas.microsoft.com/office/drawing/2014/main" id="{EA17A884-C1E1-5D87-97F2-991DFEB5BB0A}"/>
              </a:ext>
            </a:extLst>
          </p:cNvPr>
          <p:cNvSpPr/>
          <p:nvPr/>
        </p:nvSpPr>
        <p:spPr>
          <a:xfrm>
            <a:off x="923039" y="-259080"/>
            <a:ext cx="6849361" cy="7376160"/>
          </a:xfrm>
          <a:prstGeom prst="rect">
            <a:avLst/>
          </a:prstGeom>
          <a:solidFill>
            <a:srgbClr val="FFFFFF">
              <a:alpha val="89804"/>
            </a:srgbClr>
          </a:solidFill>
          <a:ln w="6350">
            <a:solidFill>
              <a:schemeClr val="tx2">
                <a:lumMod val="60000"/>
                <a:lumOff val="4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3">
            <a:extLst>
              <a:ext uri="{FF2B5EF4-FFF2-40B4-BE49-F238E27FC236}">
                <a16:creationId xmlns:a16="http://schemas.microsoft.com/office/drawing/2014/main" id="{80D10711-D69F-B12A-6745-1F868B546C6A}"/>
              </a:ext>
            </a:extLst>
          </p:cNvPr>
          <p:cNvSpPr txBox="1"/>
          <p:nvPr/>
        </p:nvSpPr>
        <p:spPr>
          <a:xfrm>
            <a:off x="1151639" y="0"/>
            <a:ext cx="6468361" cy="6647974"/>
          </a:xfrm>
          <a:prstGeom prst="rect">
            <a:avLst/>
          </a:prstGeom>
        </p:spPr>
        <p:txBody>
          <a:bodyPr vert="horz" wrap="square" lIns="0" tIns="106680" rIns="0" bIns="0" rtlCol="0">
            <a:spAutoFit/>
          </a:bodyPr>
          <a:lstStyle/>
          <a:p>
            <a:pPr algn="l"/>
            <a:r>
              <a:rPr lang="en-US" sz="1050" i="0" dirty="0">
                <a:solidFill>
                  <a:srgbClr val="0D0D0D"/>
                </a:solidFill>
                <a:effectLst/>
                <a:latin typeface="+mj-lt"/>
              </a:rPr>
              <a:t>Dear U.S. Nordic Community,</a:t>
            </a:r>
          </a:p>
          <a:p>
            <a:pPr algn="l"/>
            <a:endParaRPr lang="en-US" sz="1050" b="0" i="0" dirty="0">
              <a:solidFill>
                <a:srgbClr val="0D0D0D"/>
              </a:solidFill>
              <a:effectLst/>
              <a:latin typeface="+mj-lt"/>
            </a:endParaRPr>
          </a:p>
          <a:p>
            <a:pPr algn="l"/>
            <a:r>
              <a:rPr lang="en-US" sz="1050" b="0" i="0" dirty="0">
                <a:solidFill>
                  <a:srgbClr val="0D0D0D"/>
                </a:solidFill>
                <a:effectLst/>
                <a:latin typeface="+mj-lt"/>
              </a:rPr>
              <a:t>The 2025–26 season was monumental as Jessie Diggins </a:t>
            </a:r>
            <a:r>
              <a:rPr lang="en-US" sz="1050" dirty="0">
                <a:solidFill>
                  <a:srgbClr val="0D0D0D"/>
                </a:solidFill>
              </a:rPr>
              <a:t>and</a:t>
            </a:r>
            <a:r>
              <a:rPr lang="en-US" sz="1050" b="0" i="0" dirty="0">
                <a:solidFill>
                  <a:srgbClr val="0D0D0D"/>
                </a:solidFill>
                <a:effectLst/>
                <a:latin typeface="+mj-lt"/>
              </a:rPr>
              <a:t> Rosie Brennan, two of the most accomplished athletes in U.S. cross-country skiing history, skied into retirement. At the same time, a new chapter emerged on the men’s side. Following several years of steady progress, highlighted by recent World Cup podiums and World Championship success, the U.S. men reached a new level at the Olympic Winter Games.</a:t>
            </a:r>
          </a:p>
          <a:p>
            <a:pPr algn="l"/>
            <a:endParaRPr lang="en-US" sz="1050" b="0" i="0" dirty="0">
              <a:solidFill>
                <a:srgbClr val="0D0D0D"/>
              </a:solidFill>
              <a:effectLst/>
              <a:latin typeface="+mj-lt"/>
            </a:endParaRPr>
          </a:p>
          <a:p>
            <a:pPr algn="l"/>
            <a:r>
              <a:rPr lang="en-US" sz="1050" b="0" i="0" dirty="0">
                <a:solidFill>
                  <a:srgbClr val="0D0D0D"/>
                </a:solidFill>
                <a:effectLst/>
                <a:latin typeface="+mj-lt"/>
              </a:rPr>
              <a:t>It was incredibly emotional for me to witness those accomplishments firsthand. Watching Ben Ogden crest the final hill in the Olympic Sprint </a:t>
            </a:r>
            <a:r>
              <a:rPr lang="en-US" sz="1050" dirty="0">
                <a:solidFill>
                  <a:srgbClr val="0D0D0D"/>
                </a:solidFill>
              </a:rPr>
              <a:t>and</a:t>
            </a:r>
            <a:r>
              <a:rPr lang="en-US" sz="1050" b="0" i="0" dirty="0">
                <a:solidFill>
                  <a:srgbClr val="0D0D0D"/>
                </a:solidFill>
                <a:effectLst/>
                <a:latin typeface="+mj-lt"/>
              </a:rPr>
              <a:t> enter the stadium behind only one athlete—who happens to be the greatest Nordic skier of all time—</a:t>
            </a:r>
            <a:r>
              <a:rPr lang="en-US" sz="1050" dirty="0">
                <a:solidFill>
                  <a:srgbClr val="0D0D0D"/>
                </a:solidFill>
              </a:rPr>
              <a:t>and</a:t>
            </a:r>
            <a:r>
              <a:rPr lang="en-US" sz="1050" b="0" i="0" dirty="0">
                <a:solidFill>
                  <a:srgbClr val="0D0D0D"/>
                </a:solidFill>
                <a:effectLst/>
                <a:latin typeface="+mj-lt"/>
              </a:rPr>
              <a:t> ahead of the rest of the field to secure the first U.S. men's Olympic medal in cross-country skiing in 50 years was unforgettable. Just days later, Ben </a:t>
            </a:r>
            <a:r>
              <a:rPr lang="en-US" sz="1050" dirty="0">
                <a:solidFill>
                  <a:srgbClr val="0D0D0D"/>
                </a:solidFill>
              </a:rPr>
              <a:t>and</a:t>
            </a:r>
            <a:r>
              <a:rPr lang="en-US" sz="1050" b="0" i="0" dirty="0">
                <a:solidFill>
                  <a:srgbClr val="0D0D0D"/>
                </a:solidFill>
                <a:effectLst/>
                <a:latin typeface="+mj-lt"/>
              </a:rPr>
              <a:t> Gus Schumacher stood together on the Olympic podium after a remarkable Team Sprint performance. In that moment, hundreds of American fans experienced something that supporters of our women's team have felt for years: expectation. These breakthroughs reflect what happens when belief meets opportunity, </a:t>
            </a:r>
            <a:r>
              <a:rPr lang="en-US" sz="1050" dirty="0">
                <a:solidFill>
                  <a:srgbClr val="0D0D0D"/>
                </a:solidFill>
              </a:rPr>
              <a:t>and</a:t>
            </a:r>
            <a:r>
              <a:rPr lang="en-US" sz="1050" b="0" i="0" dirty="0">
                <a:solidFill>
                  <a:srgbClr val="0D0D0D"/>
                </a:solidFill>
                <a:effectLst/>
                <a:latin typeface="+mj-lt"/>
              </a:rPr>
              <a:t> that opportunity is made possible by your support of the NNF. </a:t>
            </a:r>
          </a:p>
          <a:p>
            <a:pPr algn="l"/>
            <a:endParaRPr lang="en-US" sz="1050" b="0" i="0" dirty="0">
              <a:solidFill>
                <a:srgbClr val="0D0D0D"/>
              </a:solidFill>
              <a:effectLst/>
              <a:latin typeface="+mj-lt"/>
            </a:endParaRPr>
          </a:p>
          <a:p>
            <a:pPr algn="l"/>
            <a:r>
              <a:rPr lang="en-US" sz="1050" b="0" i="0" dirty="0">
                <a:solidFill>
                  <a:srgbClr val="0D0D0D"/>
                </a:solidFill>
                <a:effectLst/>
                <a:latin typeface="+mj-lt"/>
              </a:rPr>
              <a:t>Back home in March, the World Cup Finals in Lake Placid showcased how far our sport has come in the United States. At only our second home World Cup in two decades, the energy, enthusiasm, </a:t>
            </a:r>
            <a:r>
              <a:rPr lang="en-US" sz="1050" dirty="0">
                <a:solidFill>
                  <a:srgbClr val="0D0D0D"/>
                </a:solidFill>
              </a:rPr>
              <a:t>and</a:t>
            </a:r>
            <a:r>
              <a:rPr lang="en-US" sz="1050" b="0" i="0" dirty="0">
                <a:solidFill>
                  <a:srgbClr val="0D0D0D"/>
                </a:solidFill>
                <a:effectLst/>
                <a:latin typeface="+mj-lt"/>
              </a:rPr>
              <a:t> spectator support were unlike anything I have seen in my career. What was once viewed by many European athletes as a difficult travel stop has become one of the most anticipated venues on the World Cup circuit.</a:t>
            </a:r>
          </a:p>
          <a:p>
            <a:pPr algn="l"/>
            <a:endParaRPr lang="en-US" sz="1050" b="0" i="0" dirty="0">
              <a:solidFill>
                <a:srgbClr val="0D0D0D"/>
              </a:solidFill>
              <a:effectLst/>
              <a:latin typeface="+mj-lt"/>
            </a:endParaRPr>
          </a:p>
          <a:p>
            <a:pPr algn="l"/>
            <a:r>
              <a:rPr lang="en-US" sz="1050" b="0" i="0" dirty="0">
                <a:solidFill>
                  <a:srgbClr val="0D0D0D"/>
                </a:solidFill>
                <a:effectLst/>
                <a:latin typeface="+mj-lt"/>
              </a:rPr>
              <a:t>Of course, this level of success begins long before athletes reach the World Cup. It starts with a dream, an opportunity, </a:t>
            </a:r>
            <a:r>
              <a:rPr lang="en-US" sz="1050" dirty="0">
                <a:solidFill>
                  <a:srgbClr val="0D0D0D"/>
                </a:solidFill>
              </a:rPr>
              <a:t>and</a:t>
            </a:r>
            <a:r>
              <a:rPr lang="en-US" sz="1050" b="0" i="0" dirty="0">
                <a:solidFill>
                  <a:srgbClr val="0D0D0D"/>
                </a:solidFill>
                <a:effectLst/>
                <a:latin typeface="+mj-lt"/>
              </a:rPr>
              <a:t> an early commitment to development. Many of the athletes who contributed to this season’s success benefited directly from NNF support at key moments in their development. With each camp, race trip, </a:t>
            </a:r>
            <a:r>
              <a:rPr lang="en-US" sz="1050" dirty="0">
                <a:solidFill>
                  <a:srgbClr val="0D0D0D"/>
                </a:solidFill>
              </a:rPr>
              <a:t>and</a:t>
            </a:r>
            <a:r>
              <a:rPr lang="en-US" sz="1050" b="0" i="0" dirty="0">
                <a:solidFill>
                  <a:srgbClr val="0D0D0D"/>
                </a:solidFill>
                <a:effectLst/>
                <a:latin typeface="+mj-lt"/>
              </a:rPr>
              <a:t> training season, young athletes gain more than experience; they build confidence, purpose, </a:t>
            </a:r>
            <a:r>
              <a:rPr lang="en-US" sz="1050" dirty="0">
                <a:solidFill>
                  <a:srgbClr val="0D0D0D"/>
                </a:solidFill>
              </a:rPr>
              <a:t>and</a:t>
            </a:r>
            <a:r>
              <a:rPr lang="en-US" sz="1050" b="0" i="0" dirty="0">
                <a:solidFill>
                  <a:srgbClr val="0D0D0D"/>
                </a:solidFill>
                <a:effectLst/>
                <a:latin typeface="+mj-lt"/>
              </a:rPr>
              <a:t> community. To strengthen this pathway, NNF is expanding support for youth </a:t>
            </a:r>
            <a:r>
              <a:rPr lang="en-US" sz="1050" dirty="0">
                <a:solidFill>
                  <a:srgbClr val="0D0D0D"/>
                </a:solidFill>
              </a:rPr>
              <a:t>and</a:t>
            </a:r>
            <a:r>
              <a:rPr lang="en-US" sz="1050" b="0" i="0" dirty="0">
                <a:solidFill>
                  <a:srgbClr val="0D0D0D"/>
                </a:solidFill>
                <a:effectLst/>
                <a:latin typeface="+mj-lt"/>
              </a:rPr>
              <a:t> development programming, including the National U16 Camp, Regional Elite Group </a:t>
            </a:r>
            <a:r>
              <a:rPr lang="en-US" sz="1050" dirty="0">
                <a:solidFill>
                  <a:srgbClr val="0D0D0D"/>
                </a:solidFill>
              </a:rPr>
              <a:t>and</a:t>
            </a:r>
            <a:r>
              <a:rPr lang="en-US" sz="1050" b="0" i="0" dirty="0">
                <a:solidFill>
                  <a:srgbClr val="0D0D0D"/>
                </a:solidFill>
                <a:effectLst/>
                <a:latin typeface="+mj-lt"/>
              </a:rPr>
              <a:t> National Development Group camps, the U18 </a:t>
            </a:r>
            <a:r>
              <a:rPr lang="en-US" sz="1050" b="0" i="0" dirty="0" err="1">
                <a:solidFill>
                  <a:srgbClr val="0D0D0D"/>
                </a:solidFill>
                <a:effectLst/>
                <a:latin typeface="+mj-lt"/>
              </a:rPr>
              <a:t>SuperTrip</a:t>
            </a:r>
            <a:r>
              <a:rPr lang="en-US" sz="1050" b="0" i="0" dirty="0">
                <a:solidFill>
                  <a:srgbClr val="0D0D0D"/>
                </a:solidFill>
                <a:effectLst/>
                <a:latin typeface="+mj-lt"/>
              </a:rPr>
              <a:t>, </a:t>
            </a:r>
            <a:r>
              <a:rPr lang="en-US" sz="1050" dirty="0">
                <a:solidFill>
                  <a:srgbClr val="0D0D0D"/>
                </a:solidFill>
              </a:rPr>
              <a:t>and</a:t>
            </a:r>
            <a:r>
              <a:rPr lang="en-US" sz="1050" b="0" i="0" dirty="0">
                <a:solidFill>
                  <a:srgbClr val="0D0D0D"/>
                </a:solidFill>
                <a:effectLst/>
                <a:latin typeface="+mj-lt"/>
              </a:rPr>
              <a:t> the World Junior </a:t>
            </a:r>
            <a:r>
              <a:rPr lang="en-US" sz="1050" dirty="0">
                <a:solidFill>
                  <a:srgbClr val="0D0D0D"/>
                </a:solidFill>
              </a:rPr>
              <a:t>and</a:t>
            </a:r>
            <a:r>
              <a:rPr lang="en-US" sz="1050" b="0" i="0" dirty="0">
                <a:solidFill>
                  <a:srgbClr val="0D0D0D"/>
                </a:solidFill>
                <a:effectLst/>
                <a:latin typeface="+mj-lt"/>
              </a:rPr>
              <a:t> U23 World Championships. These investments allow more athletes to access transformative development opportunities </a:t>
            </a:r>
            <a:r>
              <a:rPr lang="en-US" sz="1050" dirty="0">
                <a:solidFill>
                  <a:srgbClr val="0D0D0D"/>
                </a:solidFill>
              </a:rPr>
              <a:t>and</a:t>
            </a:r>
            <a:r>
              <a:rPr lang="en-US" sz="1050" b="0" i="0" dirty="0">
                <a:solidFill>
                  <a:srgbClr val="0D0D0D"/>
                </a:solidFill>
                <a:effectLst/>
                <a:latin typeface="+mj-lt"/>
              </a:rPr>
              <a:t> help strengthen the depth of talent across the United States. NNF also continues to support summer training grants </a:t>
            </a:r>
            <a:r>
              <a:rPr lang="en-US" sz="1050" dirty="0">
                <a:solidFill>
                  <a:srgbClr val="0D0D0D"/>
                </a:solidFill>
              </a:rPr>
              <a:t>and</a:t>
            </a:r>
            <a:r>
              <a:rPr lang="en-US" sz="1050" b="0" i="0" dirty="0">
                <a:solidFill>
                  <a:srgbClr val="0D0D0D"/>
                </a:solidFill>
                <a:effectLst/>
                <a:latin typeface="+mj-lt"/>
              </a:rPr>
              <a:t> unfunded World Cup athletes, helping bridge critical gaps throughout the athlete pathway.</a:t>
            </a:r>
          </a:p>
          <a:p>
            <a:pPr algn="l"/>
            <a:endParaRPr lang="en-US" sz="1050" b="0" i="0" dirty="0">
              <a:solidFill>
                <a:srgbClr val="0D0D0D"/>
              </a:solidFill>
              <a:effectLst/>
              <a:latin typeface="+mj-lt"/>
            </a:endParaRPr>
          </a:p>
          <a:p>
            <a:pPr algn="l"/>
            <a:r>
              <a:rPr lang="en-US" sz="1050" b="0" i="0" dirty="0">
                <a:solidFill>
                  <a:srgbClr val="0D0D0D"/>
                </a:solidFill>
                <a:effectLst/>
                <a:latin typeface="+mj-lt"/>
              </a:rPr>
              <a:t>The results of the 2025–26 season reflect NNF’s mission: To power the opportunities that bridge the gap to World Cup </a:t>
            </a:r>
            <a:r>
              <a:rPr lang="en-US" sz="1050" dirty="0">
                <a:solidFill>
                  <a:srgbClr val="0D0D0D"/>
                </a:solidFill>
              </a:rPr>
              <a:t>and</a:t>
            </a:r>
            <a:r>
              <a:rPr lang="en-US" sz="1050" b="0" i="0" dirty="0">
                <a:solidFill>
                  <a:srgbClr val="0D0D0D"/>
                </a:solidFill>
                <a:effectLst/>
                <a:latin typeface="+mj-lt"/>
              </a:rPr>
              <a:t> Olympic excellence for developing Nordic skiers in the United States. That mission is unfolding before our eyes, </a:t>
            </a:r>
            <a:r>
              <a:rPr lang="en-US" sz="1050" dirty="0">
                <a:solidFill>
                  <a:srgbClr val="0D0D0D"/>
                </a:solidFill>
              </a:rPr>
              <a:t>and</a:t>
            </a:r>
            <a:r>
              <a:rPr lang="en-US" sz="1050" b="0" i="0" dirty="0">
                <a:solidFill>
                  <a:srgbClr val="0D0D0D"/>
                </a:solidFill>
                <a:effectLst/>
                <a:latin typeface="+mj-lt"/>
              </a:rPr>
              <a:t> it is happening because people like you continue to show up with your belief, generosity, </a:t>
            </a:r>
            <a:r>
              <a:rPr lang="en-US" sz="1050" dirty="0">
                <a:solidFill>
                  <a:srgbClr val="0D0D0D"/>
                </a:solidFill>
              </a:rPr>
              <a:t>and</a:t>
            </a:r>
            <a:r>
              <a:rPr lang="en-US" sz="1050" b="0" i="0" dirty="0">
                <a:solidFill>
                  <a:srgbClr val="0D0D0D"/>
                </a:solidFill>
                <a:effectLst/>
                <a:latin typeface="+mj-lt"/>
              </a:rPr>
              <a:t> trust in what we are building together.</a:t>
            </a:r>
          </a:p>
          <a:p>
            <a:pPr algn="l"/>
            <a:endParaRPr lang="en-US" sz="1100" b="0" i="0" dirty="0">
              <a:solidFill>
                <a:srgbClr val="0D0D0D"/>
              </a:solidFill>
              <a:effectLst/>
              <a:latin typeface="+mj-lt"/>
            </a:endParaRPr>
          </a:p>
          <a:p>
            <a:pPr algn="l"/>
            <a:r>
              <a:rPr lang="en-US" sz="1100" b="0" i="0" dirty="0">
                <a:solidFill>
                  <a:srgbClr val="0D0D0D"/>
                </a:solidFill>
                <a:effectLst/>
                <a:latin typeface="+mj-lt"/>
              </a:rPr>
              <a:t>                                    Thank you,</a:t>
            </a:r>
          </a:p>
          <a:p>
            <a:pPr algn="l"/>
            <a:br>
              <a:rPr lang="en-US" sz="1100" dirty="0">
                <a:solidFill>
                  <a:srgbClr val="0D0D0D"/>
                </a:solidFill>
                <a:latin typeface="+mj-lt"/>
              </a:rPr>
            </a:br>
            <a:endParaRPr lang="en-US" sz="1100" dirty="0">
              <a:solidFill>
                <a:srgbClr val="0D0D0D"/>
              </a:solidFill>
              <a:latin typeface="+mj-lt"/>
            </a:endParaRPr>
          </a:p>
          <a:p>
            <a:pPr algn="l"/>
            <a:endParaRPr lang="en-US" sz="1200" dirty="0">
              <a:solidFill>
                <a:srgbClr val="0D0D0D"/>
              </a:solidFill>
              <a:latin typeface="+mj-lt"/>
            </a:endParaRPr>
          </a:p>
          <a:p>
            <a:pPr algn="l"/>
            <a:r>
              <a:rPr lang="en-US" sz="1200" b="0" i="0" dirty="0">
                <a:solidFill>
                  <a:srgbClr val="0D0D0D"/>
                </a:solidFill>
                <a:effectLst/>
                <a:latin typeface="+mj-lt"/>
              </a:rPr>
              <a:t>                                  Laura McCabe </a:t>
            </a:r>
            <a:r>
              <a:rPr lang="en-US" sz="1200" b="0" i="1" dirty="0">
                <a:solidFill>
                  <a:srgbClr val="0D0D0D"/>
                </a:solidFill>
                <a:effectLst/>
                <a:latin typeface="+mj-lt"/>
              </a:rPr>
              <a:t>Chairperson, NNF Board of Directors</a:t>
            </a:r>
          </a:p>
        </p:txBody>
      </p:sp>
      <p:pic>
        <p:nvPicPr>
          <p:cNvPr id="11" name="Picture 10">
            <a:extLst>
              <a:ext uri="{FF2B5EF4-FFF2-40B4-BE49-F238E27FC236}">
                <a16:creationId xmlns:a16="http://schemas.microsoft.com/office/drawing/2014/main" id="{56825F38-A731-960E-759F-1185806C0D64}"/>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337416" y="5815365"/>
            <a:ext cx="2438400" cy="626788"/>
          </a:xfrm>
          <a:prstGeom prst="rect">
            <a:avLst/>
          </a:prstGeom>
        </p:spPr>
      </p:pic>
      <p:sp>
        <p:nvSpPr>
          <p:cNvPr id="5" name="object 4">
            <a:extLst>
              <a:ext uri="{FF2B5EF4-FFF2-40B4-BE49-F238E27FC236}">
                <a16:creationId xmlns:a16="http://schemas.microsoft.com/office/drawing/2014/main" id="{10DF5A53-43EE-5F49-3F85-4BBFC5384EEF}"/>
              </a:ext>
            </a:extLst>
          </p:cNvPr>
          <p:cNvSpPr txBox="1"/>
          <p:nvPr/>
        </p:nvSpPr>
        <p:spPr>
          <a:xfrm>
            <a:off x="10744200" y="6569665"/>
            <a:ext cx="1664003" cy="135935"/>
          </a:xfrm>
          <a:prstGeom prst="rect">
            <a:avLst/>
          </a:prstGeom>
        </p:spPr>
        <p:txBody>
          <a:bodyPr vert="horz" wrap="square" lIns="0" tIns="12700" rIns="0" bIns="0" rtlCol="0">
            <a:spAutoFit/>
          </a:bodyPr>
          <a:lstStyle/>
          <a:p>
            <a:r>
              <a:rPr lang="en-US" sz="800" dirty="0">
                <a:solidFill>
                  <a:schemeClr val="bg1">
                    <a:lumMod val="50000"/>
                  </a:schemeClr>
                </a:solidFill>
              </a:rPr>
              <a:t>Photo Credit: Reese Brown</a:t>
            </a:r>
          </a:p>
        </p:txBody>
      </p:sp>
      <p:pic>
        <p:nvPicPr>
          <p:cNvPr id="12" name="Picture 2">
            <a:extLst>
              <a:ext uri="{FF2B5EF4-FFF2-40B4-BE49-F238E27FC236}">
                <a16:creationId xmlns:a16="http://schemas.microsoft.com/office/drawing/2014/main" id="{5FC3EF50-03D4-8929-CC21-BCC11F14131A}"/>
              </a:ext>
            </a:extLst>
          </p:cNvPr>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sharpenSoften amount="25000"/>
                    </a14:imgEffect>
                    <a14:imgEffect>
                      <a14:saturation sat="66000"/>
                    </a14:imgEffect>
                  </a14:imgLayer>
                </a14:imgProps>
              </a:ext>
              <a:ext uri="{28A0092B-C50C-407E-A947-70E740481C1C}">
                <a14:useLocalDpi xmlns:a14="http://schemas.microsoft.com/office/drawing/2010/main"/>
              </a:ext>
            </a:extLst>
          </a:blip>
          <a:srcRect/>
          <a:stretch>
            <a:fillRect/>
          </a:stretch>
        </p:blipFill>
        <p:spPr bwMode="auto">
          <a:xfrm>
            <a:off x="1100922" y="5775960"/>
            <a:ext cx="956478" cy="1005840"/>
          </a:xfrm>
          <a:prstGeom prst="ellipse">
            <a:avLst/>
          </a:prstGeom>
          <a:noFill/>
          <a:ln w="38100">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9868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15" name="Picture 14">
            <a:extLst>
              <a:ext uri="{FF2B5EF4-FFF2-40B4-BE49-F238E27FC236}">
                <a16:creationId xmlns:a16="http://schemas.microsoft.com/office/drawing/2014/main" id="{76A23242-12E3-288E-F976-CB46B70C2FBD}"/>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304800" y="-1148127"/>
            <a:ext cx="12418708" cy="8285607"/>
          </a:xfrm>
          <a:prstGeom prst="rect">
            <a:avLst/>
          </a:prstGeom>
        </p:spPr>
      </p:pic>
      <p:sp>
        <p:nvSpPr>
          <p:cNvPr id="4" name="Google Shape;321;g2c97b8a765a_0_0">
            <a:extLst>
              <a:ext uri="{FF2B5EF4-FFF2-40B4-BE49-F238E27FC236}">
                <a16:creationId xmlns:a16="http://schemas.microsoft.com/office/drawing/2014/main" id="{C680D7B5-7001-1DB0-5D57-B585134FE1DD}"/>
              </a:ext>
            </a:extLst>
          </p:cNvPr>
          <p:cNvSpPr/>
          <p:nvPr/>
        </p:nvSpPr>
        <p:spPr>
          <a:xfrm flipV="1">
            <a:off x="-152400" y="-1"/>
            <a:ext cx="12344400" cy="6934199"/>
          </a:xfrm>
          <a:prstGeom prst="rect">
            <a:avLst/>
          </a:prstGeom>
          <a:gradFill>
            <a:gsLst>
              <a:gs pos="8000">
                <a:srgbClr val="033562">
                  <a:alpha val="72000"/>
                </a:srgbClr>
              </a:gs>
              <a:gs pos="100000">
                <a:srgbClr val="033562"/>
              </a:gs>
              <a:gs pos="72000">
                <a:srgbClr val="033562">
                  <a:alpha val="48000"/>
                </a:srgbClr>
              </a:gs>
            </a:gsLst>
            <a:lin ang="19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en-US" sz="1800" b="0" i="0" u="none" strike="noStrike" cap="none">
              <a:solidFill>
                <a:schemeClr val="bg1"/>
              </a:solidFill>
              <a:latin typeface="Calibri"/>
              <a:ea typeface="Calibri"/>
              <a:cs typeface="Calibri"/>
              <a:sym typeface="Calibri"/>
            </a:endParaRPr>
          </a:p>
        </p:txBody>
      </p:sp>
      <p:pic>
        <p:nvPicPr>
          <p:cNvPr id="322" name="Google Shape;322;g2c97b8a765a_0_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09600" y="228600"/>
            <a:ext cx="2692446" cy="1256819"/>
          </a:xfrm>
          <a:prstGeom prst="rect">
            <a:avLst/>
          </a:prstGeom>
          <a:noFill/>
          <a:ln>
            <a:noFill/>
          </a:ln>
        </p:spPr>
      </p:pic>
      <p:sp>
        <p:nvSpPr>
          <p:cNvPr id="6" name="object 2">
            <a:extLst>
              <a:ext uri="{FF2B5EF4-FFF2-40B4-BE49-F238E27FC236}">
                <a16:creationId xmlns:a16="http://schemas.microsoft.com/office/drawing/2014/main" id="{5CF7FDD0-E8D8-EF09-9039-90FF4E44DBF0}"/>
              </a:ext>
            </a:extLst>
          </p:cNvPr>
          <p:cNvSpPr txBox="1">
            <a:spLocks/>
          </p:cNvSpPr>
          <p:nvPr/>
        </p:nvSpPr>
        <p:spPr>
          <a:xfrm>
            <a:off x="2643052" y="1738171"/>
            <a:ext cx="4672148" cy="628377"/>
          </a:xfrm>
          <a:prstGeom prst="rect">
            <a:avLst/>
          </a:prstGeom>
        </p:spPr>
        <p:txBody>
          <a:bodyPr vert="horz" wrap="square" lIns="0" tIns="12700" rIns="0" bIns="0" rtlCol="0">
            <a:spAutoFit/>
          </a:bodyPr>
          <a:lstStyle>
            <a:lvl1pPr>
              <a:defRPr>
                <a:latin typeface="+mj-lt"/>
                <a:ea typeface="+mj-ea"/>
                <a:cs typeface="+mj-cs"/>
              </a:defRPr>
            </a:lvl1pPr>
          </a:lstStyle>
          <a:p>
            <a:pPr marL="12700" algn="l">
              <a:spcBef>
                <a:spcPts val="100"/>
              </a:spcBef>
            </a:pPr>
            <a:r>
              <a:rPr lang="en-US" sz="4000" cap="all" dirty="0">
                <a:solidFill>
                  <a:schemeClr val="bg1"/>
                </a:solidFill>
                <a:latin typeface="Impact" panose="020B0806030902050204" pitchFamily="34" charset="0"/>
              </a:rPr>
              <a:t>Board of Directors</a:t>
            </a:r>
            <a:endParaRPr lang="en-US" sz="4000" cap="all" spc="-10" dirty="0">
              <a:solidFill>
                <a:schemeClr val="bg1"/>
              </a:solidFill>
              <a:latin typeface="Impact" panose="020B0806030902050204" pitchFamily="34" charset="0"/>
            </a:endParaRPr>
          </a:p>
        </p:txBody>
      </p:sp>
      <p:sp>
        <p:nvSpPr>
          <p:cNvPr id="363" name="Parallelogram 362">
            <a:extLst>
              <a:ext uri="{FF2B5EF4-FFF2-40B4-BE49-F238E27FC236}">
                <a16:creationId xmlns:a16="http://schemas.microsoft.com/office/drawing/2014/main" id="{0C7C708D-2E4E-188C-6F10-15940D2E79F5}"/>
              </a:ext>
            </a:extLst>
          </p:cNvPr>
          <p:cNvSpPr/>
          <p:nvPr/>
        </p:nvSpPr>
        <p:spPr>
          <a:xfrm>
            <a:off x="-762000" y="3394407"/>
            <a:ext cx="10287000" cy="3082593"/>
          </a:xfrm>
          <a:prstGeom prst="parallelogram">
            <a:avLst>
              <a:gd name="adj" fmla="val 16538"/>
            </a:avLst>
          </a:prstGeom>
          <a:solidFill>
            <a:srgbClr val="033562">
              <a:alpha val="69804"/>
            </a:srgbClr>
          </a:solidFill>
          <a:ln w="6350">
            <a:solidFill>
              <a:schemeClr val="tx2">
                <a:lumMod val="60000"/>
                <a:lumOff val="40000"/>
              </a:schemeClr>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object 6">
            <a:extLst>
              <a:ext uri="{FF2B5EF4-FFF2-40B4-BE49-F238E27FC236}">
                <a16:creationId xmlns:a16="http://schemas.microsoft.com/office/drawing/2014/main" id="{0BC12427-E5BC-E2BA-3434-F1FE23A05410}"/>
              </a:ext>
            </a:extLst>
          </p:cNvPr>
          <p:cNvSpPr txBox="1"/>
          <p:nvPr/>
        </p:nvSpPr>
        <p:spPr>
          <a:xfrm>
            <a:off x="768752" y="5886856"/>
            <a:ext cx="1259464" cy="259045"/>
          </a:xfrm>
          <a:prstGeom prst="rect">
            <a:avLst/>
          </a:prstGeom>
        </p:spPr>
        <p:txBody>
          <a:bodyPr vert="horz" wrap="square" lIns="0" tIns="12700" rIns="0" bIns="0" rtlCol="0">
            <a:spAutoFit/>
          </a:bodyPr>
          <a:lstStyle/>
          <a:p>
            <a:pPr marL="12700">
              <a:lnSpc>
                <a:spcPct val="100000"/>
              </a:lnSpc>
              <a:spcBef>
                <a:spcPts val="100"/>
              </a:spcBef>
            </a:pPr>
            <a:r>
              <a:rPr sz="1600" dirty="0">
                <a:solidFill>
                  <a:schemeClr val="bg1"/>
                </a:solidFill>
                <a:latin typeface="Calibri"/>
                <a:cs typeface="Calibri"/>
              </a:rPr>
              <a:t>Kikkan</a:t>
            </a:r>
            <a:r>
              <a:rPr sz="1600" spc="-40" dirty="0">
                <a:solidFill>
                  <a:schemeClr val="bg1"/>
                </a:solidFill>
                <a:latin typeface="Calibri"/>
                <a:cs typeface="Calibri"/>
              </a:rPr>
              <a:t> </a:t>
            </a:r>
            <a:r>
              <a:rPr sz="1600" spc="-10" dirty="0">
                <a:solidFill>
                  <a:schemeClr val="bg1"/>
                </a:solidFill>
                <a:latin typeface="Calibri"/>
                <a:cs typeface="Calibri"/>
              </a:rPr>
              <a:t>Randall</a:t>
            </a:r>
            <a:endParaRPr sz="1600" dirty="0">
              <a:solidFill>
                <a:schemeClr val="bg1"/>
              </a:solidFill>
              <a:latin typeface="Calibri"/>
              <a:cs typeface="Calibri"/>
            </a:endParaRPr>
          </a:p>
        </p:txBody>
      </p:sp>
      <p:pic>
        <p:nvPicPr>
          <p:cNvPr id="14" name="object 12">
            <a:extLst>
              <a:ext uri="{FF2B5EF4-FFF2-40B4-BE49-F238E27FC236}">
                <a16:creationId xmlns:a16="http://schemas.microsoft.com/office/drawing/2014/main" id="{17ABFA9A-B0C2-8149-49D1-49136982F7C9}"/>
              </a:ext>
            </a:extLst>
          </p:cNvPr>
          <p:cNvPicPr/>
          <p:nvPr/>
        </p:nvPicPr>
        <p:blipFill>
          <a:blip r:embed="rId5" cstate="email">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tretch>
            <a:fillRect/>
          </a:stretch>
        </p:blipFill>
        <p:spPr>
          <a:xfrm>
            <a:off x="787289" y="4577608"/>
            <a:ext cx="1247910" cy="1247909"/>
          </a:xfrm>
          <a:prstGeom prst="ellipse">
            <a:avLst/>
          </a:prstGeom>
          <a:ln w="38100">
            <a:solidFill>
              <a:schemeClr val="bg1"/>
            </a:solidFill>
          </a:ln>
          <a:effectLst>
            <a:outerShdw blurRad="63500" sx="102000" sy="102000" algn="ctr" rotWithShape="0">
              <a:prstClr val="black">
                <a:alpha val="40000"/>
              </a:prstClr>
            </a:outerShdw>
          </a:effectLst>
        </p:spPr>
      </p:pic>
      <p:sp>
        <p:nvSpPr>
          <p:cNvPr id="16" name="object 8">
            <a:extLst>
              <a:ext uri="{FF2B5EF4-FFF2-40B4-BE49-F238E27FC236}">
                <a16:creationId xmlns:a16="http://schemas.microsoft.com/office/drawing/2014/main" id="{440379B9-1D8C-0922-AF9E-F7EA334A8C97}"/>
              </a:ext>
            </a:extLst>
          </p:cNvPr>
          <p:cNvSpPr txBox="1"/>
          <p:nvPr/>
        </p:nvSpPr>
        <p:spPr>
          <a:xfrm>
            <a:off x="5930633" y="3886200"/>
            <a:ext cx="1146544" cy="456535"/>
          </a:xfrm>
          <a:prstGeom prst="rect">
            <a:avLst/>
          </a:prstGeom>
        </p:spPr>
        <p:txBody>
          <a:bodyPr vert="horz" wrap="square" lIns="0" tIns="12700" rIns="0" bIns="0" rtlCol="0">
            <a:spAutoFit/>
          </a:bodyPr>
          <a:lstStyle/>
          <a:p>
            <a:pPr marL="12700" algn="ctr">
              <a:lnSpc>
                <a:spcPct val="100000"/>
              </a:lnSpc>
              <a:spcBef>
                <a:spcPts val="100"/>
              </a:spcBef>
            </a:pPr>
            <a:r>
              <a:rPr sz="1600" dirty="0">
                <a:solidFill>
                  <a:schemeClr val="bg1"/>
                </a:solidFill>
                <a:latin typeface="Calibri"/>
                <a:cs typeface="Calibri"/>
              </a:rPr>
              <a:t>Erika</a:t>
            </a:r>
            <a:r>
              <a:rPr sz="1600" spc="-45" dirty="0">
                <a:solidFill>
                  <a:schemeClr val="bg1"/>
                </a:solidFill>
                <a:latin typeface="Calibri"/>
                <a:cs typeface="Calibri"/>
              </a:rPr>
              <a:t> </a:t>
            </a:r>
            <a:r>
              <a:rPr sz="1600" spc="-10" dirty="0">
                <a:solidFill>
                  <a:schemeClr val="bg1"/>
                </a:solidFill>
                <a:latin typeface="Calibri"/>
                <a:cs typeface="Calibri"/>
              </a:rPr>
              <a:t>Flowers</a:t>
            </a:r>
            <a:endParaRPr lang="en-US" sz="1600" spc="-10" dirty="0">
              <a:solidFill>
                <a:schemeClr val="bg1"/>
              </a:solidFill>
              <a:latin typeface="Calibri"/>
              <a:cs typeface="Calibri"/>
            </a:endParaRPr>
          </a:p>
          <a:p>
            <a:pPr marL="12700" algn="ctr">
              <a:lnSpc>
                <a:spcPct val="100000"/>
              </a:lnSpc>
              <a:spcBef>
                <a:spcPts val="100"/>
              </a:spcBef>
            </a:pPr>
            <a:r>
              <a:rPr lang="en-US" sz="1200" spc="-10" dirty="0">
                <a:solidFill>
                  <a:schemeClr val="bg1"/>
                </a:solidFill>
                <a:latin typeface="Calibri"/>
                <a:cs typeface="Calibri"/>
              </a:rPr>
              <a:t>Secretary</a:t>
            </a:r>
            <a:endParaRPr sz="1600" dirty="0">
              <a:solidFill>
                <a:schemeClr val="bg1"/>
              </a:solidFill>
              <a:latin typeface="Calibri"/>
              <a:cs typeface="Calibri"/>
            </a:endParaRPr>
          </a:p>
        </p:txBody>
      </p:sp>
      <p:pic>
        <p:nvPicPr>
          <p:cNvPr id="17" name="object 13">
            <a:extLst>
              <a:ext uri="{FF2B5EF4-FFF2-40B4-BE49-F238E27FC236}">
                <a16:creationId xmlns:a16="http://schemas.microsoft.com/office/drawing/2014/main" id="{C7714C64-B158-2243-7866-8F9099DD22E7}"/>
              </a:ext>
            </a:extLst>
          </p:cNvPr>
          <p:cNvPicPr/>
          <p:nvPr/>
        </p:nvPicPr>
        <p:blipFill rotWithShape="1">
          <a:blip r:embed="rId7" cstate="email">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b="-1"/>
          <a:stretch/>
        </p:blipFill>
        <p:spPr>
          <a:xfrm>
            <a:off x="5899142" y="2595148"/>
            <a:ext cx="1234440" cy="1234440"/>
          </a:xfrm>
          <a:prstGeom prst="ellipse">
            <a:avLst/>
          </a:prstGeom>
          <a:ln w="38100">
            <a:solidFill>
              <a:schemeClr val="bg1"/>
            </a:solidFill>
          </a:ln>
          <a:effectLst>
            <a:outerShdw blurRad="63500" sx="102000" sy="102000" algn="ctr" rotWithShape="0">
              <a:prstClr val="black">
                <a:alpha val="40000"/>
              </a:prstClr>
            </a:outerShdw>
          </a:effectLst>
        </p:spPr>
      </p:pic>
      <p:sp>
        <p:nvSpPr>
          <p:cNvPr id="20" name="object 18">
            <a:extLst>
              <a:ext uri="{FF2B5EF4-FFF2-40B4-BE49-F238E27FC236}">
                <a16:creationId xmlns:a16="http://schemas.microsoft.com/office/drawing/2014/main" id="{8B67F37E-45F2-DFE4-00F0-BE3FE4D281C4}"/>
              </a:ext>
            </a:extLst>
          </p:cNvPr>
          <p:cNvSpPr txBox="1"/>
          <p:nvPr/>
        </p:nvSpPr>
        <p:spPr>
          <a:xfrm>
            <a:off x="745894" y="3886200"/>
            <a:ext cx="1235306" cy="456535"/>
          </a:xfrm>
          <a:prstGeom prst="rect">
            <a:avLst/>
          </a:prstGeom>
        </p:spPr>
        <p:txBody>
          <a:bodyPr vert="horz" wrap="square" lIns="0" tIns="12700" rIns="0" bIns="0" rtlCol="0">
            <a:spAutoFit/>
          </a:bodyPr>
          <a:lstStyle/>
          <a:p>
            <a:pPr marL="12700" algn="ctr">
              <a:lnSpc>
                <a:spcPct val="100000"/>
              </a:lnSpc>
              <a:spcBef>
                <a:spcPts val="100"/>
              </a:spcBef>
            </a:pPr>
            <a:r>
              <a:rPr sz="1600" dirty="0">
                <a:solidFill>
                  <a:schemeClr val="bg1"/>
                </a:solidFill>
                <a:latin typeface="Calibri"/>
                <a:cs typeface="Calibri"/>
              </a:rPr>
              <a:t>Laura</a:t>
            </a:r>
            <a:r>
              <a:rPr sz="1600" spc="-45" dirty="0">
                <a:solidFill>
                  <a:schemeClr val="bg1"/>
                </a:solidFill>
                <a:latin typeface="Calibri"/>
                <a:cs typeface="Calibri"/>
              </a:rPr>
              <a:t> </a:t>
            </a:r>
            <a:r>
              <a:rPr sz="1600" spc="-10" dirty="0">
                <a:solidFill>
                  <a:schemeClr val="bg1"/>
                </a:solidFill>
                <a:latin typeface="Calibri"/>
                <a:cs typeface="Calibri"/>
              </a:rPr>
              <a:t>McCabe</a:t>
            </a:r>
            <a:endParaRPr lang="en-US" sz="1600" spc="-10" dirty="0">
              <a:solidFill>
                <a:schemeClr val="bg1"/>
              </a:solidFill>
              <a:latin typeface="Calibri"/>
              <a:cs typeface="Calibri"/>
            </a:endParaRPr>
          </a:p>
          <a:p>
            <a:pPr marL="12700" algn="ctr">
              <a:lnSpc>
                <a:spcPct val="100000"/>
              </a:lnSpc>
              <a:spcBef>
                <a:spcPts val="100"/>
              </a:spcBef>
            </a:pPr>
            <a:r>
              <a:rPr lang="en-US" sz="1200" spc="-10" dirty="0">
                <a:solidFill>
                  <a:schemeClr val="bg1"/>
                </a:solidFill>
                <a:latin typeface="Calibri"/>
                <a:cs typeface="Calibri"/>
              </a:rPr>
              <a:t>Chairperson</a:t>
            </a:r>
            <a:endParaRPr sz="1600" dirty="0">
              <a:solidFill>
                <a:schemeClr val="bg1"/>
              </a:solidFill>
              <a:latin typeface="Calibri"/>
              <a:cs typeface="Calibri"/>
            </a:endParaRPr>
          </a:p>
        </p:txBody>
      </p:sp>
      <p:pic>
        <p:nvPicPr>
          <p:cNvPr id="25" name="object 14">
            <a:extLst>
              <a:ext uri="{FF2B5EF4-FFF2-40B4-BE49-F238E27FC236}">
                <a16:creationId xmlns:a16="http://schemas.microsoft.com/office/drawing/2014/main" id="{966C0A72-8619-2E12-9C07-98FAC0A64CED}"/>
              </a:ext>
            </a:extLst>
          </p:cNvPr>
          <p:cNvPicPr/>
          <p:nvPr/>
        </p:nvPicPr>
        <p:blipFill>
          <a:blip r:embed="rId9" cstate="email">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a:ext>
            </a:extLst>
          </a:blip>
          <a:stretch>
            <a:fillRect/>
          </a:stretch>
        </p:blipFill>
        <p:spPr>
          <a:xfrm rot="20957927">
            <a:off x="5895076" y="4552660"/>
            <a:ext cx="1234440" cy="1234440"/>
          </a:xfrm>
          <a:prstGeom prst="ellipse">
            <a:avLst/>
          </a:prstGeom>
          <a:ln w="38100">
            <a:solidFill>
              <a:schemeClr val="bg1"/>
            </a:solidFill>
          </a:ln>
          <a:effectLst>
            <a:outerShdw blurRad="63500" sx="102000" sy="102000" algn="ctr" rotWithShape="0">
              <a:prstClr val="black">
                <a:alpha val="40000"/>
              </a:prstClr>
            </a:outerShdw>
          </a:effectLst>
        </p:spPr>
      </p:pic>
      <p:sp>
        <p:nvSpPr>
          <p:cNvPr id="26" name="object 20">
            <a:extLst>
              <a:ext uri="{FF2B5EF4-FFF2-40B4-BE49-F238E27FC236}">
                <a16:creationId xmlns:a16="http://schemas.microsoft.com/office/drawing/2014/main" id="{1153DF53-C672-A4A8-DBBC-1DDB1AFBAA10}"/>
              </a:ext>
            </a:extLst>
          </p:cNvPr>
          <p:cNvSpPr txBox="1"/>
          <p:nvPr/>
        </p:nvSpPr>
        <p:spPr>
          <a:xfrm>
            <a:off x="5862937" y="5856411"/>
            <a:ext cx="1376063" cy="259045"/>
          </a:xfrm>
          <a:prstGeom prst="rect">
            <a:avLst/>
          </a:prstGeom>
        </p:spPr>
        <p:txBody>
          <a:bodyPr vert="horz" wrap="square" lIns="0" tIns="12700" rIns="0" bIns="0" rtlCol="0">
            <a:spAutoFit/>
          </a:bodyPr>
          <a:lstStyle/>
          <a:p>
            <a:pPr marL="12700">
              <a:lnSpc>
                <a:spcPct val="100000"/>
              </a:lnSpc>
              <a:spcBef>
                <a:spcPts val="100"/>
              </a:spcBef>
            </a:pPr>
            <a:r>
              <a:rPr sz="1600" dirty="0">
                <a:solidFill>
                  <a:schemeClr val="bg1"/>
                </a:solidFill>
                <a:latin typeface="Calibri"/>
                <a:cs typeface="Calibri"/>
              </a:rPr>
              <a:t>Matt</a:t>
            </a:r>
            <a:r>
              <a:rPr sz="1600" spc="-40" dirty="0">
                <a:solidFill>
                  <a:schemeClr val="bg1"/>
                </a:solidFill>
                <a:latin typeface="Calibri"/>
                <a:cs typeface="Calibri"/>
              </a:rPr>
              <a:t> </a:t>
            </a:r>
            <a:r>
              <a:rPr sz="1600" spc="-10" dirty="0">
                <a:solidFill>
                  <a:schemeClr val="bg1"/>
                </a:solidFill>
                <a:latin typeface="Calibri"/>
                <a:cs typeface="Calibri"/>
              </a:rPr>
              <a:t>Whitcomb</a:t>
            </a:r>
            <a:endParaRPr sz="1600" dirty="0">
              <a:solidFill>
                <a:schemeClr val="bg1"/>
              </a:solidFill>
              <a:latin typeface="Calibri"/>
              <a:cs typeface="Calibri"/>
            </a:endParaRPr>
          </a:p>
        </p:txBody>
      </p:sp>
      <p:sp>
        <p:nvSpPr>
          <p:cNvPr id="28" name="object 7">
            <a:extLst>
              <a:ext uri="{FF2B5EF4-FFF2-40B4-BE49-F238E27FC236}">
                <a16:creationId xmlns:a16="http://schemas.microsoft.com/office/drawing/2014/main" id="{2B085859-E9F4-3C4C-6BF0-49E843F9ADBF}"/>
              </a:ext>
            </a:extLst>
          </p:cNvPr>
          <p:cNvSpPr txBox="1"/>
          <p:nvPr/>
        </p:nvSpPr>
        <p:spPr>
          <a:xfrm>
            <a:off x="2488663" y="5865776"/>
            <a:ext cx="1182258" cy="259045"/>
          </a:xfrm>
          <a:prstGeom prst="rect">
            <a:avLst/>
          </a:prstGeom>
        </p:spPr>
        <p:txBody>
          <a:bodyPr vert="horz" wrap="square" lIns="0" tIns="12700" rIns="0" bIns="0" rtlCol="0">
            <a:spAutoFit/>
          </a:bodyPr>
          <a:lstStyle/>
          <a:p>
            <a:pPr marL="12700">
              <a:lnSpc>
                <a:spcPct val="100000"/>
              </a:lnSpc>
              <a:spcBef>
                <a:spcPts val="100"/>
              </a:spcBef>
            </a:pPr>
            <a:r>
              <a:rPr sz="1600" dirty="0">
                <a:solidFill>
                  <a:schemeClr val="bg1"/>
                </a:solidFill>
                <a:latin typeface="Calibri"/>
                <a:cs typeface="Calibri"/>
              </a:rPr>
              <a:t>Colin</a:t>
            </a:r>
            <a:r>
              <a:rPr sz="1600" spc="-15" dirty="0">
                <a:solidFill>
                  <a:schemeClr val="bg1"/>
                </a:solidFill>
                <a:latin typeface="Calibri"/>
                <a:cs typeface="Calibri"/>
              </a:rPr>
              <a:t> </a:t>
            </a:r>
            <a:r>
              <a:rPr sz="1600" spc="-10" dirty="0">
                <a:solidFill>
                  <a:schemeClr val="bg1"/>
                </a:solidFill>
                <a:latin typeface="Calibri"/>
                <a:cs typeface="Calibri"/>
              </a:rPr>
              <a:t>Rodgers</a:t>
            </a:r>
            <a:endParaRPr sz="1600" dirty="0">
              <a:solidFill>
                <a:schemeClr val="bg1"/>
              </a:solidFill>
              <a:latin typeface="Calibri"/>
              <a:cs typeface="Calibri"/>
            </a:endParaRPr>
          </a:p>
        </p:txBody>
      </p:sp>
      <p:pic>
        <p:nvPicPr>
          <p:cNvPr id="29" name="object 22">
            <a:extLst>
              <a:ext uri="{FF2B5EF4-FFF2-40B4-BE49-F238E27FC236}">
                <a16:creationId xmlns:a16="http://schemas.microsoft.com/office/drawing/2014/main" id="{DDDF54FB-3FF8-F9E1-04E7-2F96C2351644}"/>
              </a:ext>
            </a:extLst>
          </p:cNvPr>
          <p:cNvPicPr/>
          <p:nvPr/>
        </p:nvPicPr>
        <p:blipFill>
          <a:blip r:embed="rId11" cstate="email">
            <a:extLst>
              <a:ext uri="{BEBA8EAE-BF5A-486C-A8C5-ECC9F3942E4B}">
                <a14:imgProps xmlns:a14="http://schemas.microsoft.com/office/drawing/2010/main">
                  <a14:imgLayer r:embed="rId12">
                    <a14:imgEffect>
                      <a14:saturation sat="0"/>
                    </a14:imgEffect>
                  </a14:imgLayer>
                </a14:imgProps>
              </a:ext>
              <a:ext uri="{28A0092B-C50C-407E-A947-70E740481C1C}">
                <a14:useLocalDpi xmlns:a14="http://schemas.microsoft.com/office/drawing/2010/main"/>
              </a:ext>
            </a:extLst>
          </a:blip>
          <a:stretch>
            <a:fillRect/>
          </a:stretch>
        </p:blipFill>
        <p:spPr>
          <a:xfrm>
            <a:off x="2501759" y="4577608"/>
            <a:ext cx="1234440" cy="1234440"/>
          </a:xfrm>
          <a:prstGeom prst="ellipse">
            <a:avLst/>
          </a:prstGeom>
          <a:ln w="38100">
            <a:solidFill>
              <a:schemeClr val="bg1"/>
            </a:solidFill>
          </a:ln>
          <a:effectLst>
            <a:outerShdw blurRad="63500" sx="102000" sy="102000" algn="ctr" rotWithShape="0">
              <a:prstClr val="black">
                <a:alpha val="40000"/>
              </a:prstClr>
            </a:outerShdw>
          </a:effectLst>
        </p:spPr>
      </p:pic>
      <p:sp>
        <p:nvSpPr>
          <p:cNvPr id="31" name="object 17">
            <a:extLst>
              <a:ext uri="{FF2B5EF4-FFF2-40B4-BE49-F238E27FC236}">
                <a16:creationId xmlns:a16="http://schemas.microsoft.com/office/drawing/2014/main" id="{84D1438B-9EA3-C1F0-9ADA-84EBDDCD47B4}"/>
              </a:ext>
            </a:extLst>
          </p:cNvPr>
          <p:cNvSpPr txBox="1"/>
          <p:nvPr/>
        </p:nvSpPr>
        <p:spPr>
          <a:xfrm>
            <a:off x="2428672" y="3886200"/>
            <a:ext cx="1318814" cy="456534"/>
          </a:xfrm>
          <a:prstGeom prst="rect">
            <a:avLst/>
          </a:prstGeom>
        </p:spPr>
        <p:txBody>
          <a:bodyPr vert="horz" wrap="square" lIns="0" tIns="12700" rIns="0" bIns="0" rtlCol="0">
            <a:spAutoFit/>
          </a:bodyPr>
          <a:lstStyle/>
          <a:p>
            <a:pPr marL="12700" algn="ctr">
              <a:lnSpc>
                <a:spcPct val="100000"/>
              </a:lnSpc>
              <a:spcBef>
                <a:spcPts val="100"/>
              </a:spcBef>
            </a:pPr>
            <a:r>
              <a:rPr sz="1600" dirty="0">
                <a:solidFill>
                  <a:schemeClr val="bg1"/>
                </a:solidFill>
                <a:latin typeface="Calibri"/>
                <a:cs typeface="Calibri"/>
              </a:rPr>
              <a:t>Thomas</a:t>
            </a:r>
            <a:r>
              <a:rPr sz="1600" spc="-10" dirty="0">
                <a:solidFill>
                  <a:schemeClr val="bg1"/>
                </a:solidFill>
                <a:latin typeface="Calibri"/>
                <a:cs typeface="Calibri"/>
              </a:rPr>
              <a:t> Pearce</a:t>
            </a:r>
            <a:endParaRPr lang="en-US" sz="1600" spc="-10" dirty="0">
              <a:solidFill>
                <a:schemeClr val="bg1"/>
              </a:solidFill>
              <a:latin typeface="Calibri"/>
              <a:cs typeface="Calibri"/>
            </a:endParaRPr>
          </a:p>
          <a:p>
            <a:pPr marL="12700" algn="ctr">
              <a:lnSpc>
                <a:spcPct val="100000"/>
              </a:lnSpc>
              <a:spcBef>
                <a:spcPts val="100"/>
              </a:spcBef>
            </a:pPr>
            <a:r>
              <a:rPr lang="en-US" sz="1200" spc="-10" dirty="0">
                <a:solidFill>
                  <a:schemeClr val="bg1"/>
                </a:solidFill>
                <a:latin typeface="Calibri"/>
                <a:cs typeface="Calibri"/>
              </a:rPr>
              <a:t>Vice Chair</a:t>
            </a:r>
            <a:endParaRPr sz="1600" dirty="0">
              <a:solidFill>
                <a:schemeClr val="bg1"/>
              </a:solidFill>
              <a:latin typeface="Calibri"/>
              <a:cs typeface="Calibri"/>
            </a:endParaRPr>
          </a:p>
        </p:txBody>
      </p:sp>
      <p:pic>
        <p:nvPicPr>
          <p:cNvPr id="32" name="object 23">
            <a:extLst>
              <a:ext uri="{FF2B5EF4-FFF2-40B4-BE49-F238E27FC236}">
                <a16:creationId xmlns:a16="http://schemas.microsoft.com/office/drawing/2014/main" id="{A7C0B46C-70E7-251F-C062-7FAE7FAE4893}"/>
              </a:ext>
            </a:extLst>
          </p:cNvPr>
          <p:cNvPicPr/>
          <p:nvPr/>
        </p:nvPicPr>
        <p:blipFill rotWithShape="1">
          <a:blip r:embed="rId13" cstate="email">
            <a:extLst>
              <a:ext uri="{BEBA8EAE-BF5A-486C-A8C5-ECC9F3942E4B}">
                <a14:imgProps xmlns:a14="http://schemas.microsoft.com/office/drawing/2010/main">
                  <a14:imgLayer r:embed="rId14">
                    <a14:imgEffect>
                      <a14:saturation sat="0"/>
                    </a14:imgEffect>
                    <a14:imgEffect>
                      <a14:brightnessContrast contrast="20000"/>
                    </a14:imgEffect>
                  </a14:imgLayer>
                </a14:imgProps>
              </a:ext>
              <a:ext uri="{28A0092B-C50C-407E-A947-70E740481C1C}">
                <a14:useLocalDpi xmlns:a14="http://schemas.microsoft.com/office/drawing/2010/main"/>
              </a:ext>
            </a:extLst>
          </a:blip>
          <a:srcRect l="1721" t="1833" r="3309" b="2602"/>
          <a:stretch/>
        </p:blipFill>
        <p:spPr>
          <a:xfrm>
            <a:off x="2467619" y="2595148"/>
            <a:ext cx="1234440" cy="1234441"/>
          </a:xfrm>
          <a:prstGeom prst="ellipse">
            <a:avLst/>
          </a:prstGeom>
          <a:ln w="38100">
            <a:solidFill>
              <a:schemeClr val="bg1"/>
            </a:solidFill>
          </a:ln>
          <a:effectLst>
            <a:outerShdw blurRad="63500" sx="102000" sy="102000" algn="ctr" rotWithShape="0">
              <a:prstClr val="black">
                <a:alpha val="40000"/>
              </a:prstClr>
            </a:outerShdw>
          </a:effectLst>
        </p:spPr>
      </p:pic>
      <p:sp>
        <p:nvSpPr>
          <p:cNvPr id="34" name="object 5">
            <a:extLst>
              <a:ext uri="{FF2B5EF4-FFF2-40B4-BE49-F238E27FC236}">
                <a16:creationId xmlns:a16="http://schemas.microsoft.com/office/drawing/2014/main" id="{CE32AB30-0B94-1ABB-EDD0-7E1DAFDAF3F4}"/>
              </a:ext>
            </a:extLst>
          </p:cNvPr>
          <p:cNvSpPr txBox="1"/>
          <p:nvPr/>
        </p:nvSpPr>
        <p:spPr>
          <a:xfrm>
            <a:off x="4032118" y="3886200"/>
            <a:ext cx="1467975" cy="505267"/>
          </a:xfrm>
          <a:prstGeom prst="rect">
            <a:avLst/>
          </a:prstGeom>
        </p:spPr>
        <p:txBody>
          <a:bodyPr vert="horz" wrap="square" lIns="0" tIns="12700" rIns="0" bIns="0" rtlCol="0">
            <a:spAutoFit/>
          </a:bodyPr>
          <a:lstStyle/>
          <a:p>
            <a:pPr marL="12700" algn="ctr">
              <a:lnSpc>
                <a:spcPct val="100000"/>
              </a:lnSpc>
              <a:spcBef>
                <a:spcPts val="100"/>
              </a:spcBef>
            </a:pPr>
            <a:r>
              <a:rPr lang="en-US" sz="1600" dirty="0">
                <a:solidFill>
                  <a:schemeClr val="bg1"/>
                </a:solidFill>
                <a:latin typeface="Calibri"/>
                <a:cs typeface="Calibri"/>
              </a:rPr>
              <a:t>Gus </a:t>
            </a:r>
            <a:r>
              <a:rPr lang="en-US" sz="1600" dirty="0" err="1">
                <a:solidFill>
                  <a:schemeClr val="bg1"/>
                </a:solidFill>
                <a:latin typeface="Calibri"/>
                <a:cs typeface="Calibri"/>
              </a:rPr>
              <a:t>Kaeding</a:t>
            </a:r>
            <a:br>
              <a:rPr lang="en-US" sz="1600" dirty="0">
                <a:solidFill>
                  <a:schemeClr val="bg1"/>
                </a:solidFill>
                <a:latin typeface="Calibri"/>
                <a:cs typeface="Calibri"/>
              </a:rPr>
            </a:br>
            <a:r>
              <a:rPr lang="en-US" sz="1200" spc="-10" dirty="0">
                <a:solidFill>
                  <a:schemeClr val="bg1"/>
                </a:solidFill>
                <a:latin typeface="Calibri"/>
                <a:cs typeface="Calibri"/>
              </a:rPr>
              <a:t>Treasurer</a:t>
            </a:r>
            <a:r>
              <a:rPr lang="en-US" sz="1600" spc="-10" dirty="0">
                <a:solidFill>
                  <a:schemeClr val="bg1"/>
                </a:solidFill>
                <a:latin typeface="Calibri"/>
                <a:cs typeface="Calibri"/>
              </a:rPr>
              <a:t> </a:t>
            </a:r>
            <a:endParaRPr lang="en-US" sz="2000" dirty="0">
              <a:solidFill>
                <a:schemeClr val="bg1"/>
              </a:solidFill>
              <a:latin typeface="Calibri"/>
              <a:cs typeface="Calibri"/>
            </a:endParaRPr>
          </a:p>
        </p:txBody>
      </p:sp>
      <p:pic>
        <p:nvPicPr>
          <p:cNvPr id="35" name="Picture 2" descr="headshot of Gus Kaeding in blue vest">
            <a:extLst>
              <a:ext uri="{FF2B5EF4-FFF2-40B4-BE49-F238E27FC236}">
                <a16:creationId xmlns:a16="http://schemas.microsoft.com/office/drawing/2014/main" id="{7E90EC31-BBFF-9896-5B10-CC0EAE11ECFA}"/>
              </a:ext>
            </a:extLst>
          </p:cNvPr>
          <p:cNvPicPr>
            <a:picLocks noChangeAspect="1" noChangeArrowheads="1"/>
          </p:cNvPicPr>
          <p:nvPr/>
        </p:nvPicPr>
        <p:blipFill rotWithShape="1">
          <a:blip r:embed="rId15" cstate="email">
            <a:extLst>
              <a:ext uri="{BEBA8EAE-BF5A-486C-A8C5-ECC9F3942E4B}">
                <a14:imgProps xmlns:a14="http://schemas.microsoft.com/office/drawing/2010/main">
                  <a14:imgLayer r:embed="rId16">
                    <a14:imgEffect>
                      <a14:saturation sat="0"/>
                    </a14:imgEffect>
                  </a14:imgLayer>
                </a14:imgProps>
              </a:ext>
              <a:ext uri="{28A0092B-C50C-407E-A947-70E740481C1C}">
                <a14:useLocalDpi xmlns:a14="http://schemas.microsoft.com/office/drawing/2010/main"/>
              </a:ext>
            </a:extLst>
          </a:blip>
          <a:srcRect/>
          <a:stretch/>
        </p:blipFill>
        <p:spPr bwMode="auto">
          <a:xfrm>
            <a:off x="4173238" y="2595148"/>
            <a:ext cx="1254725" cy="1234440"/>
          </a:xfrm>
          <a:prstGeom prst="ellipse">
            <a:avLst/>
          </a:prstGeom>
          <a:noFill/>
          <a:ln w="38100">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object 4">
            <a:extLst>
              <a:ext uri="{FF2B5EF4-FFF2-40B4-BE49-F238E27FC236}">
                <a16:creationId xmlns:a16="http://schemas.microsoft.com/office/drawing/2014/main" id="{AE0508AD-736E-BF74-54B5-259F5775B8C4}"/>
              </a:ext>
            </a:extLst>
          </p:cNvPr>
          <p:cNvSpPr txBox="1"/>
          <p:nvPr/>
        </p:nvSpPr>
        <p:spPr>
          <a:xfrm>
            <a:off x="7663933" y="5827227"/>
            <a:ext cx="1013139" cy="259045"/>
          </a:xfrm>
          <a:prstGeom prst="rect">
            <a:avLst/>
          </a:prstGeom>
        </p:spPr>
        <p:txBody>
          <a:bodyPr vert="horz" wrap="square" lIns="0" tIns="12700" rIns="0" bIns="0" rtlCol="0">
            <a:spAutoFit/>
          </a:bodyPr>
          <a:lstStyle/>
          <a:p>
            <a:pPr marL="12700">
              <a:lnSpc>
                <a:spcPct val="100000"/>
              </a:lnSpc>
              <a:spcBef>
                <a:spcPts val="100"/>
              </a:spcBef>
            </a:pPr>
            <a:r>
              <a:rPr sz="1600" dirty="0">
                <a:solidFill>
                  <a:schemeClr val="bg1"/>
                </a:solidFill>
                <a:latin typeface="Calibri"/>
                <a:cs typeface="Calibri"/>
              </a:rPr>
              <a:t>Yuriy</a:t>
            </a:r>
            <a:r>
              <a:rPr sz="1600" spc="-114" dirty="0">
                <a:solidFill>
                  <a:schemeClr val="bg1"/>
                </a:solidFill>
                <a:latin typeface="Calibri"/>
                <a:cs typeface="Calibri"/>
              </a:rPr>
              <a:t> </a:t>
            </a:r>
            <a:r>
              <a:rPr sz="1600" spc="-20" dirty="0">
                <a:solidFill>
                  <a:schemeClr val="bg1"/>
                </a:solidFill>
                <a:latin typeface="Calibri"/>
                <a:cs typeface="Calibri"/>
              </a:rPr>
              <a:t>Gusev</a:t>
            </a:r>
            <a:endParaRPr sz="1600" dirty="0">
              <a:solidFill>
                <a:schemeClr val="bg1"/>
              </a:solidFill>
              <a:latin typeface="Calibri"/>
              <a:cs typeface="Calibri"/>
            </a:endParaRPr>
          </a:p>
        </p:txBody>
      </p:sp>
      <p:pic>
        <p:nvPicPr>
          <p:cNvPr id="11" name="object 10">
            <a:extLst>
              <a:ext uri="{FF2B5EF4-FFF2-40B4-BE49-F238E27FC236}">
                <a16:creationId xmlns:a16="http://schemas.microsoft.com/office/drawing/2014/main" id="{508163B7-DE98-30C3-F5C3-210D02DE36D2}"/>
              </a:ext>
            </a:extLst>
          </p:cNvPr>
          <p:cNvPicPr/>
          <p:nvPr/>
        </p:nvPicPr>
        <p:blipFill>
          <a:blip r:embed="rId17" cstate="email">
            <a:extLst>
              <a:ext uri="{BEBA8EAE-BF5A-486C-A8C5-ECC9F3942E4B}">
                <a14:imgProps xmlns:a14="http://schemas.microsoft.com/office/drawing/2010/main">
                  <a14:imgLayer r:embed="rId18">
                    <a14:imgEffect>
                      <a14:saturation sat="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7543800" y="4547032"/>
            <a:ext cx="1234440" cy="1234440"/>
          </a:xfrm>
          <a:prstGeom prst="ellipse">
            <a:avLst/>
          </a:prstGeom>
          <a:ln w="38100">
            <a:solidFill>
              <a:schemeClr val="bg1"/>
            </a:solidFill>
          </a:ln>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33883331-4926-0A50-F3E8-116A6796ED68}"/>
              </a:ext>
            </a:extLst>
          </p:cNvPr>
          <p:cNvSpPr txBox="1"/>
          <p:nvPr/>
        </p:nvSpPr>
        <p:spPr>
          <a:xfrm>
            <a:off x="3814864" y="5855028"/>
            <a:ext cx="2019598" cy="536044"/>
          </a:xfrm>
          <a:prstGeom prst="rect">
            <a:avLst/>
          </a:prstGeom>
          <a:noFill/>
        </p:spPr>
        <p:txBody>
          <a:bodyPr wrap="square">
            <a:spAutoFit/>
          </a:bodyPr>
          <a:lstStyle/>
          <a:p>
            <a:pPr marL="12700" algn="ctr">
              <a:lnSpc>
                <a:spcPct val="100000"/>
              </a:lnSpc>
              <a:spcBef>
                <a:spcPts val="100"/>
              </a:spcBef>
            </a:pPr>
            <a:r>
              <a:rPr lang="en-US" sz="1400" dirty="0">
                <a:solidFill>
                  <a:schemeClr val="bg1"/>
                </a:solidFill>
                <a:latin typeface="Calibri"/>
                <a:cs typeface="Calibri"/>
              </a:rPr>
              <a:t>Sophie</a:t>
            </a:r>
            <a:r>
              <a:rPr lang="en-US" sz="1400" spc="-10" dirty="0">
                <a:solidFill>
                  <a:schemeClr val="bg1"/>
                </a:solidFill>
                <a:latin typeface="Calibri"/>
                <a:cs typeface="Calibri"/>
              </a:rPr>
              <a:t> Caldwell</a:t>
            </a:r>
            <a:endParaRPr lang="en-US" sz="1400" dirty="0">
              <a:solidFill>
                <a:schemeClr val="bg1"/>
              </a:solidFill>
              <a:latin typeface="Calibri"/>
              <a:cs typeface="Calibri"/>
            </a:endParaRPr>
          </a:p>
          <a:p>
            <a:pPr marL="12700" algn="ctr">
              <a:lnSpc>
                <a:spcPct val="100000"/>
              </a:lnSpc>
              <a:spcBef>
                <a:spcPts val="100"/>
              </a:spcBef>
            </a:pPr>
            <a:r>
              <a:rPr lang="en-US" sz="1400" spc="-10" dirty="0">
                <a:solidFill>
                  <a:schemeClr val="bg1"/>
                </a:solidFill>
                <a:latin typeface="Calibri"/>
                <a:cs typeface="Calibri"/>
              </a:rPr>
              <a:t>Hamilton</a:t>
            </a:r>
            <a:endParaRPr lang="en-US" sz="1400" dirty="0">
              <a:solidFill>
                <a:schemeClr val="bg1"/>
              </a:solidFill>
              <a:latin typeface="Calibri"/>
              <a:cs typeface="Calibri"/>
            </a:endParaRPr>
          </a:p>
        </p:txBody>
      </p:sp>
      <p:pic>
        <p:nvPicPr>
          <p:cNvPr id="1028" name="Picture 4" descr="Bio — Craig Ward">
            <a:extLst>
              <a:ext uri="{FF2B5EF4-FFF2-40B4-BE49-F238E27FC236}">
                <a16:creationId xmlns:a16="http://schemas.microsoft.com/office/drawing/2014/main" id="{D9DF6661-6887-F7B3-7D05-6DFB4709957E}"/>
              </a:ext>
            </a:extLst>
          </p:cNvPr>
          <p:cNvPicPr>
            <a:picLocks noChangeAspect="1" noChangeArrowheads="1"/>
          </p:cNvPicPr>
          <p:nvPr/>
        </p:nvPicPr>
        <p:blipFill rotWithShape="1">
          <a:blip r:embed="rId19" cstate="email">
            <a:extLst>
              <a:ext uri="{28A0092B-C50C-407E-A947-70E740481C1C}">
                <a14:useLocalDpi xmlns:a14="http://schemas.microsoft.com/office/drawing/2010/main"/>
              </a:ext>
            </a:extLst>
          </a:blip>
          <a:srcRect l="-37"/>
          <a:stretch/>
        </p:blipFill>
        <p:spPr bwMode="auto">
          <a:xfrm>
            <a:off x="7604760" y="2595148"/>
            <a:ext cx="1138051" cy="1234440"/>
          </a:xfrm>
          <a:prstGeom prst="ellipse">
            <a:avLst/>
          </a:prstGeom>
          <a:noFill/>
          <a:ln w="38100">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object 8">
            <a:extLst>
              <a:ext uri="{FF2B5EF4-FFF2-40B4-BE49-F238E27FC236}">
                <a16:creationId xmlns:a16="http://schemas.microsoft.com/office/drawing/2014/main" id="{B87C5859-218B-27FB-180F-F7340E453461}"/>
              </a:ext>
            </a:extLst>
          </p:cNvPr>
          <p:cNvSpPr txBox="1"/>
          <p:nvPr/>
        </p:nvSpPr>
        <p:spPr>
          <a:xfrm>
            <a:off x="7593127" y="3886200"/>
            <a:ext cx="1146544" cy="259045"/>
          </a:xfrm>
          <a:prstGeom prst="rect">
            <a:avLst/>
          </a:prstGeom>
        </p:spPr>
        <p:txBody>
          <a:bodyPr vert="horz" wrap="square" lIns="0" tIns="12700" rIns="0" bIns="0" rtlCol="0">
            <a:spAutoFit/>
          </a:bodyPr>
          <a:lstStyle/>
          <a:p>
            <a:pPr marL="12700" algn="ctr">
              <a:lnSpc>
                <a:spcPct val="100000"/>
              </a:lnSpc>
              <a:spcBef>
                <a:spcPts val="100"/>
              </a:spcBef>
            </a:pPr>
            <a:r>
              <a:rPr lang="en-US" sz="1600" dirty="0">
                <a:solidFill>
                  <a:schemeClr val="bg1"/>
                </a:solidFill>
                <a:latin typeface="Calibri"/>
                <a:cs typeface="Calibri"/>
              </a:rPr>
              <a:t>Craig Ward</a:t>
            </a:r>
          </a:p>
        </p:txBody>
      </p:sp>
      <p:sp>
        <p:nvSpPr>
          <p:cNvPr id="7" name="AutoShape 2">
            <a:extLst>
              <a:ext uri="{FF2B5EF4-FFF2-40B4-BE49-F238E27FC236}">
                <a16:creationId xmlns:a16="http://schemas.microsoft.com/office/drawing/2014/main" id="{C714DD78-AFE6-1A88-23AE-7A6CD5286CF9}"/>
              </a:ext>
            </a:extLst>
          </p:cNvPr>
          <p:cNvSpPr>
            <a:spLocks noChangeAspect="1" noChangeArrowheads="1"/>
          </p:cNvSpPr>
          <p:nvPr/>
        </p:nvSpPr>
        <p:spPr bwMode="auto">
          <a:xfrm>
            <a:off x="5407042" y="3863778"/>
            <a:ext cx="252103" cy="25210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object 4">
            <a:extLst>
              <a:ext uri="{FF2B5EF4-FFF2-40B4-BE49-F238E27FC236}">
                <a16:creationId xmlns:a16="http://schemas.microsoft.com/office/drawing/2014/main" id="{8E9D92AA-F7D2-7407-050F-EB14B0A0B958}"/>
              </a:ext>
            </a:extLst>
          </p:cNvPr>
          <p:cNvSpPr txBox="1"/>
          <p:nvPr/>
        </p:nvSpPr>
        <p:spPr>
          <a:xfrm>
            <a:off x="9970917" y="4922555"/>
            <a:ext cx="1234440" cy="259045"/>
          </a:xfrm>
          <a:prstGeom prst="rect">
            <a:avLst/>
          </a:prstGeom>
        </p:spPr>
        <p:txBody>
          <a:bodyPr vert="horz" wrap="square" lIns="0" tIns="12700" rIns="0" bIns="0" rtlCol="0">
            <a:spAutoFit/>
          </a:bodyPr>
          <a:lstStyle/>
          <a:p>
            <a:pPr marL="12700" algn="ctr">
              <a:lnSpc>
                <a:spcPct val="100000"/>
              </a:lnSpc>
              <a:spcBef>
                <a:spcPts val="100"/>
              </a:spcBef>
            </a:pPr>
            <a:r>
              <a:rPr lang="en-US" sz="1600" dirty="0">
                <a:solidFill>
                  <a:schemeClr val="bg1"/>
                </a:solidFill>
                <a:latin typeface="Calibri"/>
                <a:cs typeface="Calibri"/>
              </a:rPr>
              <a:t>Lia </a:t>
            </a:r>
            <a:r>
              <a:rPr lang="en-US" sz="1600" dirty="0" err="1">
                <a:solidFill>
                  <a:schemeClr val="bg1"/>
                </a:solidFill>
                <a:latin typeface="Calibri"/>
                <a:cs typeface="Calibri"/>
              </a:rPr>
              <a:t>Prysunka</a:t>
            </a:r>
            <a:endParaRPr lang="en-US" sz="1600" dirty="0">
              <a:solidFill>
                <a:schemeClr val="bg1"/>
              </a:solidFill>
              <a:latin typeface="Calibri"/>
              <a:cs typeface="Calibri"/>
            </a:endParaRPr>
          </a:p>
        </p:txBody>
      </p:sp>
      <p:sp>
        <p:nvSpPr>
          <p:cNvPr id="36" name="object 4">
            <a:extLst>
              <a:ext uri="{FF2B5EF4-FFF2-40B4-BE49-F238E27FC236}">
                <a16:creationId xmlns:a16="http://schemas.microsoft.com/office/drawing/2014/main" id="{D93973B1-02C5-2EC4-475F-EB3C5424C103}"/>
              </a:ext>
            </a:extLst>
          </p:cNvPr>
          <p:cNvSpPr txBox="1"/>
          <p:nvPr/>
        </p:nvSpPr>
        <p:spPr>
          <a:xfrm>
            <a:off x="9996867" y="2865155"/>
            <a:ext cx="1234440" cy="259045"/>
          </a:xfrm>
          <a:prstGeom prst="rect">
            <a:avLst/>
          </a:prstGeom>
        </p:spPr>
        <p:txBody>
          <a:bodyPr vert="horz" wrap="square" lIns="0" tIns="12700" rIns="0" bIns="0" rtlCol="0">
            <a:spAutoFit/>
          </a:bodyPr>
          <a:lstStyle/>
          <a:p>
            <a:pPr marL="12700">
              <a:lnSpc>
                <a:spcPct val="100000"/>
              </a:lnSpc>
              <a:spcBef>
                <a:spcPts val="100"/>
              </a:spcBef>
            </a:pPr>
            <a:r>
              <a:rPr lang="en-US" sz="1600" dirty="0">
                <a:solidFill>
                  <a:schemeClr val="bg1"/>
                </a:solidFill>
                <a:latin typeface="Calibri"/>
                <a:cs typeface="Calibri"/>
              </a:rPr>
              <a:t>Reese Brown</a:t>
            </a:r>
            <a:endParaRPr sz="1600" dirty="0">
              <a:solidFill>
                <a:schemeClr val="bg1"/>
              </a:solidFill>
              <a:latin typeface="Calibri"/>
              <a:cs typeface="Calibri"/>
            </a:endParaRPr>
          </a:p>
        </p:txBody>
      </p:sp>
      <p:sp>
        <p:nvSpPr>
          <p:cNvPr id="50" name="object 2">
            <a:extLst>
              <a:ext uri="{FF2B5EF4-FFF2-40B4-BE49-F238E27FC236}">
                <a16:creationId xmlns:a16="http://schemas.microsoft.com/office/drawing/2014/main" id="{B03A54B3-6905-2F4A-04A9-A9C87F1B737B}"/>
              </a:ext>
            </a:extLst>
          </p:cNvPr>
          <p:cNvSpPr txBox="1">
            <a:spLocks/>
          </p:cNvSpPr>
          <p:nvPr/>
        </p:nvSpPr>
        <p:spPr>
          <a:xfrm>
            <a:off x="8794779" y="1009278"/>
            <a:ext cx="2787621" cy="382156"/>
          </a:xfrm>
          <a:prstGeom prst="rect">
            <a:avLst/>
          </a:prstGeom>
        </p:spPr>
        <p:txBody>
          <a:bodyPr vert="horz" wrap="square" lIns="0" tIns="12700" rIns="0" bIns="0" rtlCol="0">
            <a:spAutoFit/>
          </a:bodyPr>
          <a:lstStyle>
            <a:lvl1pPr>
              <a:defRPr>
                <a:latin typeface="+mj-lt"/>
                <a:ea typeface="+mj-ea"/>
                <a:cs typeface="+mj-cs"/>
              </a:defRPr>
            </a:lvl1pPr>
          </a:lstStyle>
          <a:p>
            <a:pPr marL="12700" algn="r">
              <a:spcBef>
                <a:spcPts val="100"/>
              </a:spcBef>
            </a:pPr>
            <a:r>
              <a:rPr lang="en-US" sz="2400" cap="all" dirty="0">
                <a:solidFill>
                  <a:schemeClr val="bg1"/>
                </a:solidFill>
                <a:latin typeface="Impact" panose="020B0806030902050204" pitchFamily="34" charset="0"/>
              </a:rPr>
              <a:t>Administration</a:t>
            </a:r>
            <a:endParaRPr lang="en-US" sz="2400" cap="all" spc="-10" dirty="0">
              <a:solidFill>
                <a:schemeClr val="bg1"/>
              </a:solidFill>
              <a:latin typeface="Impact" panose="020B0806030902050204" pitchFamily="34" charset="0"/>
            </a:endParaRPr>
          </a:p>
        </p:txBody>
      </p:sp>
      <p:pic>
        <p:nvPicPr>
          <p:cNvPr id="51" name="Picture 2" descr="Reese Brown - Executive Director - CROSS COUNTRY SKI AREAS ASSOCIATION |  LinkedIn">
            <a:extLst>
              <a:ext uri="{FF2B5EF4-FFF2-40B4-BE49-F238E27FC236}">
                <a16:creationId xmlns:a16="http://schemas.microsoft.com/office/drawing/2014/main" id="{AB4A3263-2C07-3BFC-ADD3-64F70667E4CC}"/>
              </a:ext>
            </a:extLst>
          </p:cNvPr>
          <p:cNvPicPr>
            <a:picLocks noChangeAspect="1" noChangeArrowheads="1"/>
          </p:cNvPicPr>
          <p:nvPr/>
        </p:nvPicPr>
        <p:blipFill>
          <a:blip r:embed="rId20" cstate="email">
            <a:extLst>
              <a:ext uri="{BEBA8EAE-BF5A-486C-A8C5-ECC9F3942E4B}">
                <a14:imgProps xmlns:a14="http://schemas.microsoft.com/office/drawing/2010/main">
                  <a14:imgLayer r:embed="rId21">
                    <a14:imgEffect>
                      <a14:saturation sat="0"/>
                    </a14:imgEffect>
                  </a14:imgLayer>
                </a14:imgProps>
              </a:ext>
              <a:ext uri="{28A0092B-C50C-407E-A947-70E740481C1C}">
                <a14:useLocalDpi xmlns:a14="http://schemas.microsoft.com/office/drawing/2010/main"/>
              </a:ext>
            </a:extLst>
          </a:blip>
          <a:srcRect/>
          <a:stretch>
            <a:fillRect/>
          </a:stretch>
        </p:blipFill>
        <p:spPr bwMode="auto">
          <a:xfrm>
            <a:off x="9970570" y="1536463"/>
            <a:ext cx="1234440" cy="1234440"/>
          </a:xfrm>
          <a:prstGeom prst="ellipse">
            <a:avLst/>
          </a:prstGeom>
          <a:noFill/>
          <a:ln w="38100">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6" name="Picture 2" descr="Lia Prysunka – TWIO">
            <a:extLst>
              <a:ext uri="{FF2B5EF4-FFF2-40B4-BE49-F238E27FC236}">
                <a16:creationId xmlns:a16="http://schemas.microsoft.com/office/drawing/2014/main" id="{23AEBF23-90EF-7A84-D6E4-5390A75DF49F}"/>
              </a:ext>
            </a:extLst>
          </p:cNvPr>
          <p:cNvPicPr>
            <a:picLocks noChangeAspect="1" noChangeArrowheads="1"/>
          </p:cNvPicPr>
          <p:nvPr/>
        </p:nvPicPr>
        <p:blipFill rotWithShape="1">
          <a:blip r:embed="rId22" cstate="email">
            <a:grayscl/>
            <a:extLst>
              <a:ext uri="{28A0092B-C50C-407E-A947-70E740481C1C}">
                <a14:useLocalDpi xmlns:a14="http://schemas.microsoft.com/office/drawing/2010/main"/>
              </a:ext>
            </a:extLst>
          </a:blip>
          <a:srcRect l="9180" t="15763" r="17741" b="11158"/>
          <a:stretch/>
        </p:blipFill>
        <p:spPr bwMode="auto">
          <a:xfrm>
            <a:off x="9906000" y="3488495"/>
            <a:ext cx="1234440" cy="1311877"/>
          </a:xfrm>
          <a:prstGeom prst="ellipse">
            <a:avLst/>
          </a:prstGeom>
          <a:noFill/>
          <a:ln w="57150">
            <a:solidFill>
              <a:schemeClr val="bg1"/>
            </a:solidFill>
          </a:ln>
          <a:extLst>
            <a:ext uri="{909E8E84-426E-40DD-AFC4-6F175D3DCCD1}">
              <a14:hiddenFill xmlns:a14="http://schemas.microsoft.com/office/drawing/2010/main">
                <a:solidFill>
                  <a:srgbClr val="FFFFFF"/>
                </a:solidFill>
              </a14:hiddenFill>
            </a:ext>
          </a:extLst>
        </p:spPr>
      </p:pic>
      <p:pic>
        <p:nvPicPr>
          <p:cNvPr id="12" name="Picture 4" descr="Caldwell Second in Lahti Sprint">
            <a:extLst>
              <a:ext uri="{FF2B5EF4-FFF2-40B4-BE49-F238E27FC236}">
                <a16:creationId xmlns:a16="http://schemas.microsoft.com/office/drawing/2014/main" id="{19061EB3-223E-4E5C-074F-EC12B2DD3C59}"/>
              </a:ext>
            </a:extLst>
          </p:cNvPr>
          <p:cNvPicPr>
            <a:picLocks noChangeAspect="1" noChangeArrowheads="1"/>
          </p:cNvPicPr>
          <p:nvPr/>
        </p:nvPicPr>
        <p:blipFill rotWithShape="1">
          <a:blip r:embed="rId23" cstate="email">
            <a:extLst>
              <a:ext uri="{BEBA8EAE-BF5A-486C-A8C5-ECC9F3942E4B}">
                <a14:imgProps xmlns:a14="http://schemas.microsoft.com/office/drawing/2010/main">
                  <a14:imgLayer r:embed="rId24">
                    <a14:imgEffect>
                      <a14:saturation sat="0"/>
                    </a14:imgEffect>
                  </a14:imgLayer>
                </a14:imgProps>
              </a:ext>
              <a:ext uri="{28A0092B-C50C-407E-A947-70E740481C1C}">
                <a14:useLocalDpi xmlns:a14="http://schemas.microsoft.com/office/drawing/2010/main"/>
              </a:ext>
            </a:extLst>
          </a:blip>
          <a:srcRect/>
          <a:stretch/>
        </p:blipFill>
        <p:spPr bwMode="auto">
          <a:xfrm>
            <a:off x="4246352" y="4648200"/>
            <a:ext cx="1234440" cy="1234440"/>
          </a:xfrm>
          <a:prstGeom prst="ellipse">
            <a:avLst/>
          </a:prstGeom>
          <a:noFill/>
          <a:ln w="57150">
            <a:solidFill>
              <a:schemeClr val="bg1"/>
            </a:solid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204CAAF-CFC3-ED94-10C2-80AED179F737}"/>
              </a:ext>
            </a:extLst>
          </p:cNvPr>
          <p:cNvSpPr txBox="1"/>
          <p:nvPr/>
        </p:nvSpPr>
        <p:spPr>
          <a:xfrm>
            <a:off x="10210800" y="6400800"/>
            <a:ext cx="1776448" cy="246221"/>
          </a:xfrm>
          <a:prstGeom prst="rect">
            <a:avLst/>
          </a:prstGeom>
          <a:noFill/>
        </p:spPr>
        <p:txBody>
          <a:bodyPr wrap="none" rtlCol="0">
            <a:spAutoFit/>
          </a:bodyPr>
          <a:lstStyle/>
          <a:p>
            <a:r>
              <a:rPr lang="en-US" sz="1000" dirty="0">
                <a:solidFill>
                  <a:schemeClr val="bg1">
                    <a:lumMod val="85000"/>
                  </a:schemeClr>
                </a:solidFill>
              </a:rPr>
              <a:t>Photo Credit: @gpowersfilm</a:t>
            </a:r>
          </a:p>
        </p:txBody>
      </p:sp>
      <p:pic>
        <p:nvPicPr>
          <p:cNvPr id="9" name="Picture 2">
            <a:extLst>
              <a:ext uri="{FF2B5EF4-FFF2-40B4-BE49-F238E27FC236}">
                <a16:creationId xmlns:a16="http://schemas.microsoft.com/office/drawing/2014/main" id="{3EAF1FB9-D1DE-F239-19CB-0CB029090FF4}"/>
              </a:ext>
            </a:extLst>
          </p:cNvPr>
          <p:cNvPicPr>
            <a:picLocks noChangeAspect="1" noChangeArrowheads="1"/>
          </p:cNvPicPr>
          <p:nvPr/>
        </p:nvPicPr>
        <p:blipFill rotWithShape="1">
          <a:blip r:embed="rId25" cstate="email">
            <a:extLst>
              <a:ext uri="{BEBA8EAE-BF5A-486C-A8C5-ECC9F3942E4B}">
                <a14:imgProps xmlns:a14="http://schemas.microsoft.com/office/drawing/2010/main">
                  <a14:imgLayer r:embed="rId26">
                    <a14:imgEffect>
                      <a14:sharpenSoften amount="25000"/>
                    </a14:imgEffect>
                    <a14:imgEffect>
                      <a14:saturation sat="0"/>
                    </a14:imgEffect>
                  </a14:imgLayer>
                </a14:imgProps>
              </a:ext>
              <a:ext uri="{28A0092B-C50C-407E-A947-70E740481C1C}">
                <a14:useLocalDpi xmlns:a14="http://schemas.microsoft.com/office/drawing/2010/main"/>
              </a:ext>
            </a:extLst>
          </a:blip>
          <a:srcRect/>
          <a:stretch>
            <a:fillRect/>
          </a:stretch>
        </p:blipFill>
        <p:spPr bwMode="auto">
          <a:xfrm>
            <a:off x="908668" y="2470284"/>
            <a:ext cx="1195139" cy="1256819"/>
          </a:xfrm>
          <a:prstGeom prst="ellipse">
            <a:avLst/>
          </a:prstGeom>
          <a:noFill/>
          <a:ln w="38100">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9">
          <a:extLst>
            <a:ext uri="{FF2B5EF4-FFF2-40B4-BE49-F238E27FC236}">
              <a16:creationId xmlns:a16="http://schemas.microsoft.com/office/drawing/2014/main" id="{B4C3D7D3-A6D1-E739-69C4-3EE2AF4C45BC}"/>
            </a:ext>
          </a:extLst>
        </p:cNvPr>
        <p:cNvGrpSpPr/>
        <p:nvPr/>
      </p:nvGrpSpPr>
      <p:grpSpPr>
        <a:xfrm>
          <a:off x="0" y="0"/>
          <a:ext cx="0" cy="0"/>
          <a:chOff x="0" y="0"/>
          <a:chExt cx="0" cy="0"/>
        </a:xfrm>
      </p:grpSpPr>
      <p:sp>
        <p:nvSpPr>
          <p:cNvPr id="4" name="Google Shape;321;g2c97b8a765a_0_0">
            <a:extLst>
              <a:ext uri="{FF2B5EF4-FFF2-40B4-BE49-F238E27FC236}">
                <a16:creationId xmlns:a16="http://schemas.microsoft.com/office/drawing/2014/main" id="{8B3BDFE9-13BE-10C9-ACD2-CE3984F8D160}"/>
              </a:ext>
            </a:extLst>
          </p:cNvPr>
          <p:cNvSpPr/>
          <p:nvPr/>
        </p:nvSpPr>
        <p:spPr>
          <a:xfrm flipV="1">
            <a:off x="-1278236" y="-548703"/>
            <a:ext cx="13470236" cy="8310168"/>
          </a:xfrm>
          <a:prstGeom prst="rect">
            <a:avLst/>
          </a:prstGeom>
          <a:gradFill>
            <a:gsLst>
              <a:gs pos="8000">
                <a:srgbClr val="033562">
                  <a:alpha val="72000"/>
                </a:srgbClr>
              </a:gs>
              <a:gs pos="100000">
                <a:srgbClr val="033562"/>
              </a:gs>
              <a:gs pos="72000">
                <a:srgbClr val="033562">
                  <a:alpha val="48000"/>
                </a:srgbClr>
              </a:gs>
            </a:gsLst>
            <a:lin ang="19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en-US" sz="1800" b="0" i="0" u="none" strike="noStrike" cap="none" dirty="0">
              <a:solidFill>
                <a:schemeClr val="bg1"/>
              </a:solidFill>
              <a:latin typeface="Calibri"/>
              <a:ea typeface="Calibri"/>
              <a:cs typeface="Calibri"/>
              <a:sym typeface="Calibri"/>
            </a:endParaRPr>
          </a:p>
        </p:txBody>
      </p:sp>
      <p:pic>
        <p:nvPicPr>
          <p:cNvPr id="15" name="Picture 14">
            <a:extLst>
              <a:ext uri="{FF2B5EF4-FFF2-40B4-BE49-F238E27FC236}">
                <a16:creationId xmlns:a16="http://schemas.microsoft.com/office/drawing/2014/main" id="{FB8C03FB-DF4E-3E0C-84E0-122BFAB1947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944496" y="-5181599"/>
            <a:ext cx="21146896" cy="12725399"/>
          </a:xfrm>
          <a:prstGeom prst="rect">
            <a:avLst/>
          </a:prstGeom>
        </p:spPr>
      </p:pic>
      <p:sp>
        <p:nvSpPr>
          <p:cNvPr id="18" name="Google Shape;321;g2c97b8a765a_0_0">
            <a:extLst>
              <a:ext uri="{FF2B5EF4-FFF2-40B4-BE49-F238E27FC236}">
                <a16:creationId xmlns:a16="http://schemas.microsoft.com/office/drawing/2014/main" id="{36AA8037-068C-4147-0B23-DBFAC4BB6AD2}"/>
              </a:ext>
            </a:extLst>
          </p:cNvPr>
          <p:cNvSpPr/>
          <p:nvPr/>
        </p:nvSpPr>
        <p:spPr>
          <a:xfrm rot="20426332" flipV="1">
            <a:off x="-1073296" y="-5496331"/>
            <a:ext cx="21304266" cy="7793567"/>
          </a:xfrm>
          <a:prstGeom prst="rect">
            <a:avLst/>
          </a:prstGeom>
          <a:gradFill>
            <a:gsLst>
              <a:gs pos="8000">
                <a:srgbClr val="033562">
                  <a:alpha val="92000"/>
                </a:srgbClr>
              </a:gs>
              <a:gs pos="55000">
                <a:srgbClr val="033562">
                  <a:alpha val="70000"/>
                </a:srgbClr>
              </a:gs>
              <a:gs pos="76000">
                <a:srgbClr val="43627E">
                  <a:alpha val="48000"/>
                </a:srgbClr>
              </a:gs>
              <a:gs pos="94000">
                <a:srgbClr val="43627E">
                  <a:alpha val="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63" name="Parallelogram 362">
            <a:extLst>
              <a:ext uri="{FF2B5EF4-FFF2-40B4-BE49-F238E27FC236}">
                <a16:creationId xmlns:a16="http://schemas.microsoft.com/office/drawing/2014/main" id="{97018D68-3B19-D229-7B6A-2D885A9CDCA2}"/>
              </a:ext>
            </a:extLst>
          </p:cNvPr>
          <p:cNvSpPr/>
          <p:nvPr/>
        </p:nvSpPr>
        <p:spPr>
          <a:xfrm>
            <a:off x="-533400" y="2347307"/>
            <a:ext cx="12344400" cy="3203560"/>
          </a:xfrm>
          <a:prstGeom prst="parallelogram">
            <a:avLst>
              <a:gd name="adj" fmla="val 16538"/>
            </a:avLst>
          </a:prstGeom>
          <a:solidFill>
            <a:srgbClr val="033562">
              <a:alpha val="69804"/>
            </a:srgbClr>
          </a:solidFill>
          <a:ln w="6350">
            <a:solidFill>
              <a:schemeClr val="tx2">
                <a:lumMod val="60000"/>
                <a:lumOff val="40000"/>
              </a:schemeClr>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2">
            <a:extLst>
              <a:ext uri="{FF2B5EF4-FFF2-40B4-BE49-F238E27FC236}">
                <a16:creationId xmlns:a16="http://schemas.microsoft.com/office/drawing/2014/main" id="{A6FF3086-E7FB-EC59-9EB1-93F665C797BE}"/>
              </a:ext>
            </a:extLst>
          </p:cNvPr>
          <p:cNvSpPr txBox="1">
            <a:spLocks/>
          </p:cNvSpPr>
          <p:nvPr/>
        </p:nvSpPr>
        <p:spPr>
          <a:xfrm>
            <a:off x="533400" y="762000"/>
            <a:ext cx="6673821" cy="689932"/>
          </a:xfrm>
          <a:prstGeom prst="rect">
            <a:avLst/>
          </a:prstGeom>
        </p:spPr>
        <p:txBody>
          <a:bodyPr vert="horz" wrap="square" lIns="0" tIns="12700" rIns="0" bIns="0" rtlCol="0">
            <a:spAutoFit/>
          </a:bodyPr>
          <a:lstStyle>
            <a:lvl1pPr>
              <a:defRPr>
                <a:latin typeface="+mj-lt"/>
                <a:ea typeface="+mj-ea"/>
                <a:cs typeface="+mj-cs"/>
              </a:defRPr>
            </a:lvl1pPr>
          </a:lstStyle>
          <a:p>
            <a:pPr marL="12700" algn="l">
              <a:spcBef>
                <a:spcPts val="100"/>
              </a:spcBef>
            </a:pPr>
            <a:r>
              <a:rPr lang="en-US" sz="4400" cap="all" dirty="0">
                <a:solidFill>
                  <a:schemeClr val="bg1"/>
                </a:solidFill>
                <a:latin typeface="Impact" panose="020B0806030902050204" pitchFamily="34" charset="0"/>
              </a:rPr>
              <a:t>Fundraising Elements</a:t>
            </a:r>
            <a:endParaRPr lang="en-US" sz="4400" cap="all" spc="-10" dirty="0">
              <a:solidFill>
                <a:schemeClr val="bg1"/>
              </a:solidFill>
              <a:latin typeface="Impact" panose="020B0806030902050204" pitchFamily="34" charset="0"/>
            </a:endParaRPr>
          </a:p>
        </p:txBody>
      </p:sp>
      <p:pic>
        <p:nvPicPr>
          <p:cNvPr id="5" name="Picture 4">
            <a:extLst>
              <a:ext uri="{FF2B5EF4-FFF2-40B4-BE49-F238E27FC236}">
                <a16:creationId xmlns:a16="http://schemas.microsoft.com/office/drawing/2014/main" id="{CB9577E6-A5C0-768C-9513-17B7CFD8B14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944496" y="-5181599"/>
            <a:ext cx="21151959" cy="12728448"/>
          </a:xfrm>
          <a:prstGeom prst="rect">
            <a:avLst/>
          </a:prstGeom>
        </p:spPr>
      </p:pic>
      <p:sp>
        <p:nvSpPr>
          <p:cNvPr id="19" name="TextBox 18">
            <a:extLst>
              <a:ext uri="{FF2B5EF4-FFF2-40B4-BE49-F238E27FC236}">
                <a16:creationId xmlns:a16="http://schemas.microsoft.com/office/drawing/2014/main" id="{EB4F05A2-C17D-19CC-1393-E575A7014EB2}"/>
              </a:ext>
            </a:extLst>
          </p:cNvPr>
          <p:cNvSpPr txBox="1"/>
          <p:nvPr/>
        </p:nvSpPr>
        <p:spPr>
          <a:xfrm>
            <a:off x="6454473" y="3309239"/>
            <a:ext cx="5508927" cy="2481961"/>
          </a:xfrm>
          <a:prstGeom prst="rect">
            <a:avLst/>
          </a:prstGeom>
          <a:noFill/>
        </p:spPr>
        <p:txBody>
          <a:bodyPr wrap="square">
            <a:spAutoFit/>
          </a:bodyPr>
          <a:lstStyle/>
          <a:p>
            <a:pPr marL="12700" marR="5080" indent="41275">
              <a:lnSpc>
                <a:spcPct val="112900"/>
              </a:lnSpc>
              <a:spcBef>
                <a:spcPts val="100"/>
              </a:spcBef>
            </a:pPr>
            <a:r>
              <a:rPr lang="en-US" sz="6600" baseline="30000" dirty="0">
                <a:solidFill>
                  <a:schemeClr val="bg1"/>
                </a:solidFill>
                <a:latin typeface="Impact" panose="020B0806030902050204" pitchFamily="34" charset="0"/>
                <a:cs typeface="Calibri"/>
              </a:rPr>
              <a:t>$</a:t>
            </a:r>
            <a:r>
              <a:rPr lang="en-US" sz="8000" b="1" dirty="0">
                <a:solidFill>
                  <a:schemeClr val="bg1"/>
                </a:solidFill>
                <a:latin typeface="Impact" panose="020B0806030902050204" pitchFamily="34" charset="0"/>
                <a:cs typeface="Calibri"/>
              </a:rPr>
              <a:t>667,273</a:t>
            </a:r>
            <a:r>
              <a:rPr lang="en-US" sz="6600" dirty="0">
                <a:solidFill>
                  <a:schemeClr val="bg1"/>
                </a:solidFill>
                <a:latin typeface="Impact" panose="020B0806030902050204" pitchFamily="34" charset="0"/>
                <a:cs typeface="Calibri"/>
              </a:rPr>
              <a:t> </a:t>
            </a:r>
          </a:p>
          <a:p>
            <a:pPr marL="12700" marR="5080" indent="41275">
              <a:lnSpc>
                <a:spcPct val="112900"/>
              </a:lnSpc>
              <a:spcBef>
                <a:spcPts val="100"/>
              </a:spcBef>
            </a:pPr>
            <a:r>
              <a:rPr lang="en-US" sz="6000" spc="-15" dirty="0">
                <a:solidFill>
                  <a:schemeClr val="bg1"/>
                </a:solidFill>
                <a:latin typeface="Calibri"/>
                <a:cs typeface="Calibri"/>
              </a:rPr>
              <a:t> </a:t>
            </a:r>
          </a:p>
        </p:txBody>
      </p:sp>
      <p:sp>
        <p:nvSpPr>
          <p:cNvPr id="365" name="TextBox 364">
            <a:extLst>
              <a:ext uri="{FF2B5EF4-FFF2-40B4-BE49-F238E27FC236}">
                <a16:creationId xmlns:a16="http://schemas.microsoft.com/office/drawing/2014/main" id="{A5AB8F83-475C-D732-A956-A69D81895C31}"/>
              </a:ext>
            </a:extLst>
          </p:cNvPr>
          <p:cNvSpPr txBox="1"/>
          <p:nvPr/>
        </p:nvSpPr>
        <p:spPr>
          <a:xfrm>
            <a:off x="7385407" y="2824715"/>
            <a:ext cx="2825393" cy="584775"/>
          </a:xfrm>
          <a:prstGeom prst="rect">
            <a:avLst/>
          </a:prstGeom>
          <a:noFill/>
        </p:spPr>
        <p:txBody>
          <a:bodyPr wrap="square">
            <a:spAutoFit/>
          </a:bodyPr>
          <a:lstStyle/>
          <a:p>
            <a:r>
              <a:rPr lang="en-US" sz="3200" dirty="0">
                <a:solidFill>
                  <a:schemeClr val="bg1"/>
                </a:solidFill>
                <a:latin typeface="Haettenschweiler" panose="020B0706040902060204" pitchFamily="34" charset="0"/>
              </a:rPr>
              <a:t>2025-2026</a:t>
            </a:r>
            <a:endParaRPr lang="en-US" sz="3200" dirty="0">
              <a:latin typeface="Haettenschweiler" panose="020B0706040902060204" pitchFamily="34" charset="0"/>
            </a:endParaRPr>
          </a:p>
        </p:txBody>
      </p:sp>
      <p:sp>
        <p:nvSpPr>
          <p:cNvPr id="17" name="Google Shape;321;g2c97b8a765a_0_0">
            <a:extLst>
              <a:ext uri="{FF2B5EF4-FFF2-40B4-BE49-F238E27FC236}">
                <a16:creationId xmlns:a16="http://schemas.microsoft.com/office/drawing/2014/main" id="{24A3814A-5769-D704-442C-96A54EA331D8}"/>
              </a:ext>
            </a:extLst>
          </p:cNvPr>
          <p:cNvSpPr/>
          <p:nvPr/>
        </p:nvSpPr>
        <p:spPr>
          <a:xfrm>
            <a:off x="-76200" y="4008120"/>
            <a:ext cx="12344400" cy="3407103"/>
          </a:xfrm>
          <a:prstGeom prst="rect">
            <a:avLst/>
          </a:prstGeom>
          <a:gradFill>
            <a:gsLst>
              <a:gs pos="8000">
                <a:srgbClr val="033562">
                  <a:alpha val="92000"/>
                </a:srgbClr>
              </a:gs>
              <a:gs pos="55000">
                <a:srgbClr val="033562">
                  <a:alpha val="70000"/>
                </a:srgbClr>
              </a:gs>
              <a:gs pos="76000">
                <a:srgbClr val="43627E">
                  <a:alpha val="48000"/>
                </a:srgbClr>
              </a:gs>
              <a:gs pos="94000">
                <a:srgbClr val="43627E">
                  <a:alpha val="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 name="Parallelogram 10">
            <a:extLst>
              <a:ext uri="{FF2B5EF4-FFF2-40B4-BE49-F238E27FC236}">
                <a16:creationId xmlns:a16="http://schemas.microsoft.com/office/drawing/2014/main" id="{C4C3B04C-648D-B7BF-5B3D-2B22F7C68B71}"/>
              </a:ext>
            </a:extLst>
          </p:cNvPr>
          <p:cNvSpPr/>
          <p:nvPr/>
        </p:nvSpPr>
        <p:spPr>
          <a:xfrm>
            <a:off x="-382900" y="5003504"/>
            <a:ext cx="5780908" cy="710044"/>
          </a:xfrm>
          <a:prstGeom prst="parallelogram">
            <a:avLst>
              <a:gd name="adj" fmla="val 43029"/>
            </a:avLst>
          </a:prstGeom>
          <a:solidFill>
            <a:schemeClr val="bg1"/>
          </a:solidFill>
          <a:ln>
            <a:solidFill>
              <a:srgbClr val="37609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3B3BDCAB-5474-C3AB-ABAC-5E698DEE8B20}"/>
              </a:ext>
            </a:extLst>
          </p:cNvPr>
          <p:cNvGrpSpPr/>
          <p:nvPr/>
        </p:nvGrpSpPr>
        <p:grpSpPr>
          <a:xfrm>
            <a:off x="853102" y="5132431"/>
            <a:ext cx="4829791" cy="443711"/>
            <a:chOff x="853102" y="3713091"/>
            <a:chExt cx="4829791" cy="443711"/>
          </a:xfrm>
        </p:grpSpPr>
        <p:sp>
          <p:nvSpPr>
            <p:cNvPr id="61" name="object 38">
              <a:extLst>
                <a:ext uri="{FF2B5EF4-FFF2-40B4-BE49-F238E27FC236}">
                  <a16:creationId xmlns:a16="http://schemas.microsoft.com/office/drawing/2014/main" id="{CC9BC87F-3EC7-45ED-C2EB-76CCE68B07BA}"/>
                </a:ext>
              </a:extLst>
            </p:cNvPr>
            <p:cNvSpPr txBox="1"/>
            <p:nvPr/>
          </p:nvSpPr>
          <p:spPr>
            <a:xfrm>
              <a:off x="3198138" y="3713091"/>
              <a:ext cx="2484755" cy="443711"/>
            </a:xfrm>
            <a:prstGeom prst="rect">
              <a:avLst/>
            </a:prstGeom>
          </p:spPr>
          <p:txBody>
            <a:bodyPr vert="horz" wrap="square" lIns="0" tIns="12700" rIns="0" bIns="0" rtlCol="0">
              <a:spAutoFit/>
            </a:bodyPr>
            <a:lstStyle/>
            <a:p>
              <a:pPr marL="12700">
                <a:lnSpc>
                  <a:spcPct val="100000"/>
                </a:lnSpc>
                <a:spcBef>
                  <a:spcPts val="10"/>
                </a:spcBef>
              </a:pPr>
              <a:r>
                <a:rPr lang="en-US" sz="2800" b="1" dirty="0">
                  <a:solidFill>
                    <a:schemeClr val="accent3">
                      <a:lumMod val="75000"/>
                    </a:schemeClr>
                  </a:solidFill>
                  <a:latin typeface="Impact" panose="020B0806030902050204" pitchFamily="34" charset="0"/>
                  <a:cs typeface="Calibri"/>
                </a:rPr>
                <a:t>$25,812  </a:t>
              </a:r>
              <a:endParaRPr sz="2800" dirty="0">
                <a:solidFill>
                  <a:schemeClr val="accent3">
                    <a:lumMod val="75000"/>
                  </a:schemeClr>
                </a:solidFill>
                <a:latin typeface="Impact" panose="020B0806030902050204" pitchFamily="34" charset="0"/>
                <a:cs typeface="Calibri"/>
              </a:endParaRPr>
            </a:p>
          </p:txBody>
        </p:sp>
        <p:sp>
          <p:nvSpPr>
            <p:cNvPr id="26" name="object 34">
              <a:extLst>
                <a:ext uri="{FF2B5EF4-FFF2-40B4-BE49-F238E27FC236}">
                  <a16:creationId xmlns:a16="http://schemas.microsoft.com/office/drawing/2014/main" id="{7C72644B-10F8-946D-6C2F-2DFD26AB6CEB}"/>
                </a:ext>
              </a:extLst>
            </p:cNvPr>
            <p:cNvSpPr txBox="1"/>
            <p:nvPr/>
          </p:nvSpPr>
          <p:spPr>
            <a:xfrm>
              <a:off x="853102" y="3806705"/>
              <a:ext cx="2133600" cy="289823"/>
            </a:xfrm>
            <a:prstGeom prst="rect">
              <a:avLst/>
            </a:prstGeom>
          </p:spPr>
          <p:txBody>
            <a:bodyPr vert="horz" wrap="square" lIns="0" tIns="12700" rIns="0" bIns="0" rtlCol="0">
              <a:spAutoFit/>
            </a:bodyPr>
            <a:lstStyle/>
            <a:p>
              <a:pPr marL="12700">
                <a:lnSpc>
                  <a:spcPct val="100000"/>
                </a:lnSpc>
                <a:spcBef>
                  <a:spcPts val="100"/>
                </a:spcBef>
              </a:pPr>
              <a:r>
                <a:rPr lang="en-US" b="1" cap="all" dirty="0">
                  <a:solidFill>
                    <a:schemeClr val="accent3">
                      <a:lumMod val="75000"/>
                    </a:schemeClr>
                  </a:solidFill>
                  <a:latin typeface="Calibri"/>
                  <a:cs typeface="Calibri"/>
                </a:rPr>
                <a:t>Special Campaigns</a:t>
              </a:r>
              <a:endParaRPr cap="all" dirty="0">
                <a:solidFill>
                  <a:schemeClr val="accent3">
                    <a:lumMod val="75000"/>
                  </a:schemeClr>
                </a:solidFill>
                <a:latin typeface="Calibri"/>
                <a:cs typeface="Calibri"/>
              </a:endParaRPr>
            </a:p>
          </p:txBody>
        </p:sp>
      </p:grpSp>
      <p:sp>
        <p:nvSpPr>
          <p:cNvPr id="14" name="TextBox 13">
            <a:extLst>
              <a:ext uri="{FF2B5EF4-FFF2-40B4-BE49-F238E27FC236}">
                <a16:creationId xmlns:a16="http://schemas.microsoft.com/office/drawing/2014/main" id="{C504D509-1C31-767F-B52B-22426D6DC340}"/>
              </a:ext>
            </a:extLst>
          </p:cNvPr>
          <p:cNvSpPr txBox="1"/>
          <p:nvPr/>
        </p:nvSpPr>
        <p:spPr>
          <a:xfrm>
            <a:off x="7079710" y="4354374"/>
            <a:ext cx="1893447" cy="584775"/>
          </a:xfrm>
          <a:prstGeom prst="rect">
            <a:avLst/>
          </a:prstGeom>
          <a:noFill/>
        </p:spPr>
        <p:txBody>
          <a:bodyPr wrap="square">
            <a:spAutoFit/>
          </a:bodyPr>
          <a:lstStyle/>
          <a:p>
            <a:r>
              <a:rPr lang="en-US" sz="3200" dirty="0">
                <a:solidFill>
                  <a:schemeClr val="bg1"/>
                </a:solidFill>
                <a:latin typeface="Calibri"/>
                <a:cs typeface="Calibri"/>
              </a:rPr>
              <a:t>raised</a:t>
            </a:r>
            <a:endParaRPr lang="en-US" sz="3200" dirty="0"/>
          </a:p>
        </p:txBody>
      </p:sp>
      <p:sp>
        <p:nvSpPr>
          <p:cNvPr id="20" name="TextBox 19">
            <a:extLst>
              <a:ext uri="{FF2B5EF4-FFF2-40B4-BE49-F238E27FC236}">
                <a16:creationId xmlns:a16="http://schemas.microsoft.com/office/drawing/2014/main" id="{52C4C30F-B648-1E38-F0A9-B420ADE55718}"/>
              </a:ext>
            </a:extLst>
          </p:cNvPr>
          <p:cNvSpPr txBox="1"/>
          <p:nvPr/>
        </p:nvSpPr>
        <p:spPr>
          <a:xfrm>
            <a:off x="5363697" y="5608320"/>
            <a:ext cx="1468672" cy="215444"/>
          </a:xfrm>
          <a:prstGeom prst="rect">
            <a:avLst/>
          </a:prstGeom>
          <a:noFill/>
        </p:spPr>
        <p:txBody>
          <a:bodyPr wrap="none" rtlCol="0">
            <a:spAutoFit/>
          </a:bodyPr>
          <a:lstStyle/>
          <a:p>
            <a:r>
              <a:rPr lang="en-US" sz="800" dirty="0">
                <a:solidFill>
                  <a:schemeClr val="bg1">
                    <a:lumMod val="85000"/>
                  </a:schemeClr>
                </a:solidFill>
              </a:rPr>
              <a:t>Photo Credit: @gpowersfilm</a:t>
            </a:r>
          </a:p>
        </p:txBody>
      </p:sp>
      <p:pic>
        <p:nvPicPr>
          <p:cNvPr id="21" name="Google Shape;322;g2c97b8a765a_0_0">
            <a:extLst>
              <a:ext uri="{FF2B5EF4-FFF2-40B4-BE49-F238E27FC236}">
                <a16:creationId xmlns:a16="http://schemas.microsoft.com/office/drawing/2014/main" id="{08FBD8F8-AC6F-2B63-12F4-14DCBCA11497}"/>
              </a:ext>
            </a:extLst>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400042" y="5562600"/>
            <a:ext cx="2692446" cy="1256819"/>
          </a:xfrm>
          <a:prstGeom prst="rect">
            <a:avLst/>
          </a:prstGeom>
          <a:noFill/>
          <a:ln>
            <a:noFill/>
          </a:ln>
        </p:spPr>
      </p:pic>
      <p:sp>
        <p:nvSpPr>
          <p:cNvPr id="23" name="Parallelogram 22">
            <a:extLst>
              <a:ext uri="{FF2B5EF4-FFF2-40B4-BE49-F238E27FC236}">
                <a16:creationId xmlns:a16="http://schemas.microsoft.com/office/drawing/2014/main" id="{4E90BBD7-2C60-84A1-B4D6-26E62ABFB805}"/>
              </a:ext>
            </a:extLst>
          </p:cNvPr>
          <p:cNvSpPr/>
          <p:nvPr/>
        </p:nvSpPr>
        <p:spPr>
          <a:xfrm>
            <a:off x="-1717497" y="2057400"/>
            <a:ext cx="7346005" cy="731520"/>
          </a:xfrm>
          <a:prstGeom prst="parallelogram">
            <a:avLst>
              <a:gd name="adj" fmla="val 43029"/>
            </a:avLst>
          </a:prstGeom>
          <a:solidFill>
            <a:schemeClr val="bg1"/>
          </a:solidFill>
          <a:ln>
            <a:solidFill>
              <a:srgbClr val="37609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4" name="Parallelogram 23">
            <a:extLst>
              <a:ext uri="{FF2B5EF4-FFF2-40B4-BE49-F238E27FC236}">
                <a16:creationId xmlns:a16="http://schemas.microsoft.com/office/drawing/2014/main" id="{E9A81C8C-35A8-F090-EACF-8108A3641133}"/>
              </a:ext>
            </a:extLst>
          </p:cNvPr>
          <p:cNvSpPr/>
          <p:nvPr/>
        </p:nvSpPr>
        <p:spPr>
          <a:xfrm>
            <a:off x="-3512169" y="3063814"/>
            <a:ext cx="9140677" cy="715706"/>
          </a:xfrm>
          <a:prstGeom prst="parallelogram">
            <a:avLst>
              <a:gd name="adj" fmla="val 43029"/>
            </a:avLst>
          </a:prstGeom>
          <a:solidFill>
            <a:schemeClr val="bg1"/>
          </a:solidFill>
          <a:ln>
            <a:solidFill>
              <a:srgbClr val="37609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lt1"/>
                </a:solidFill>
                <a:latin typeface="+mn-lt"/>
                <a:ea typeface="+mn-ea"/>
                <a:cs typeface="+mn-cs"/>
              </a:rPr>
              <a:t>Expenses </a:t>
            </a:r>
            <a:endParaRPr lang="en-US" dirty="0"/>
          </a:p>
        </p:txBody>
      </p:sp>
      <p:sp>
        <p:nvSpPr>
          <p:cNvPr id="10" name="Parallelogram 9">
            <a:extLst>
              <a:ext uri="{FF2B5EF4-FFF2-40B4-BE49-F238E27FC236}">
                <a16:creationId xmlns:a16="http://schemas.microsoft.com/office/drawing/2014/main" id="{277D8366-4B37-14B1-0E08-2A4BF176B005}"/>
              </a:ext>
            </a:extLst>
          </p:cNvPr>
          <p:cNvSpPr/>
          <p:nvPr/>
        </p:nvSpPr>
        <p:spPr>
          <a:xfrm>
            <a:off x="-382900" y="4033101"/>
            <a:ext cx="5780908" cy="710044"/>
          </a:xfrm>
          <a:prstGeom prst="parallelogram">
            <a:avLst>
              <a:gd name="adj" fmla="val 43029"/>
            </a:avLst>
          </a:prstGeom>
          <a:solidFill>
            <a:schemeClr val="bg1"/>
          </a:solidFill>
          <a:ln>
            <a:solidFill>
              <a:srgbClr val="37609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3" name="Group 2">
            <a:extLst>
              <a:ext uri="{FF2B5EF4-FFF2-40B4-BE49-F238E27FC236}">
                <a16:creationId xmlns:a16="http://schemas.microsoft.com/office/drawing/2014/main" id="{38056003-D2F4-CD4D-C342-ABAF65DA2AB3}"/>
              </a:ext>
            </a:extLst>
          </p:cNvPr>
          <p:cNvGrpSpPr/>
          <p:nvPr/>
        </p:nvGrpSpPr>
        <p:grpSpPr>
          <a:xfrm>
            <a:off x="853102" y="3246120"/>
            <a:ext cx="5384146" cy="704141"/>
            <a:chOff x="853102" y="4856904"/>
            <a:chExt cx="5384146" cy="477233"/>
          </a:xfrm>
        </p:grpSpPr>
        <p:sp>
          <p:nvSpPr>
            <p:cNvPr id="62" name="object 39">
              <a:extLst>
                <a:ext uri="{FF2B5EF4-FFF2-40B4-BE49-F238E27FC236}">
                  <a16:creationId xmlns:a16="http://schemas.microsoft.com/office/drawing/2014/main" id="{219F7A2A-CBF6-1F0F-9B53-85F202D403B1}"/>
                </a:ext>
              </a:extLst>
            </p:cNvPr>
            <p:cNvSpPr txBox="1"/>
            <p:nvPr/>
          </p:nvSpPr>
          <p:spPr>
            <a:xfrm>
              <a:off x="3217188" y="4962240"/>
              <a:ext cx="3020060" cy="371897"/>
            </a:xfrm>
            <a:prstGeom prst="rect">
              <a:avLst/>
            </a:prstGeom>
            <a:noFill/>
          </p:spPr>
          <p:txBody>
            <a:bodyPr vert="horz" wrap="square" lIns="0" tIns="12700" rIns="0" bIns="0" rtlCol="0">
              <a:spAutoFit/>
            </a:bodyPr>
            <a:lstStyle/>
            <a:p>
              <a:pPr marL="12700">
                <a:lnSpc>
                  <a:spcPts val="1435"/>
                </a:lnSpc>
              </a:pPr>
              <a:r>
                <a:rPr lang="en-US" sz="2800" b="1" dirty="0">
                  <a:solidFill>
                    <a:schemeClr val="accent2">
                      <a:lumMod val="75000"/>
                    </a:schemeClr>
                  </a:solidFill>
                  <a:latin typeface="Impact" panose="020B0806030902050204" pitchFamily="34" charset="0"/>
                  <a:cs typeface="Calibri"/>
                </a:rPr>
                <a:t>$159,429</a:t>
              </a:r>
            </a:p>
            <a:p>
              <a:pPr marL="12700">
                <a:lnSpc>
                  <a:spcPts val="1435"/>
                </a:lnSpc>
              </a:pPr>
              <a:endParaRPr sz="1200" dirty="0">
                <a:solidFill>
                  <a:schemeClr val="accent2">
                    <a:lumMod val="75000"/>
                  </a:schemeClr>
                </a:solidFill>
                <a:latin typeface="Calibri"/>
                <a:cs typeface="Calibri"/>
              </a:endParaRPr>
            </a:p>
          </p:txBody>
        </p:sp>
        <p:sp>
          <p:nvSpPr>
            <p:cNvPr id="16" name="object 35">
              <a:extLst>
                <a:ext uri="{FF2B5EF4-FFF2-40B4-BE49-F238E27FC236}">
                  <a16:creationId xmlns:a16="http://schemas.microsoft.com/office/drawing/2014/main" id="{8C8A1AA9-1D2E-3AAE-CD19-BFA7FAAF73D1}"/>
                </a:ext>
              </a:extLst>
            </p:cNvPr>
            <p:cNvSpPr txBox="1"/>
            <p:nvPr/>
          </p:nvSpPr>
          <p:spPr>
            <a:xfrm>
              <a:off x="853102" y="4856904"/>
              <a:ext cx="2326083" cy="263476"/>
            </a:xfrm>
            <a:prstGeom prst="rect">
              <a:avLst/>
            </a:prstGeom>
            <a:noFill/>
          </p:spPr>
          <p:txBody>
            <a:bodyPr vert="horz" wrap="square" lIns="0" tIns="12700" rIns="0" bIns="0" rtlCol="0">
              <a:spAutoFit/>
            </a:bodyPr>
            <a:lstStyle/>
            <a:p>
              <a:pPr marL="12700">
                <a:lnSpc>
                  <a:spcPct val="100000"/>
                </a:lnSpc>
                <a:spcBef>
                  <a:spcPts val="100"/>
                </a:spcBef>
              </a:pPr>
              <a:r>
                <a:rPr b="1" cap="all" dirty="0">
                  <a:solidFill>
                    <a:srgbClr val="953735"/>
                  </a:solidFill>
                  <a:latin typeface="Calibri"/>
                  <a:cs typeface="Calibri"/>
                </a:rPr>
                <a:t>Drive for 25</a:t>
              </a:r>
            </a:p>
          </p:txBody>
        </p:sp>
      </p:grpSp>
      <p:grpSp>
        <p:nvGrpSpPr>
          <p:cNvPr id="25" name="Group 24">
            <a:extLst>
              <a:ext uri="{FF2B5EF4-FFF2-40B4-BE49-F238E27FC236}">
                <a16:creationId xmlns:a16="http://schemas.microsoft.com/office/drawing/2014/main" id="{B5285318-7143-A737-533C-1EDE296BB49A}"/>
              </a:ext>
            </a:extLst>
          </p:cNvPr>
          <p:cNvGrpSpPr/>
          <p:nvPr/>
        </p:nvGrpSpPr>
        <p:grpSpPr>
          <a:xfrm>
            <a:off x="853102" y="2145898"/>
            <a:ext cx="4418220" cy="566822"/>
            <a:chOff x="853102" y="1600200"/>
            <a:chExt cx="4418220" cy="566822"/>
          </a:xfrm>
        </p:grpSpPr>
        <p:sp>
          <p:nvSpPr>
            <p:cNvPr id="332" name="TextBox 331">
              <a:extLst>
                <a:ext uri="{FF2B5EF4-FFF2-40B4-BE49-F238E27FC236}">
                  <a16:creationId xmlns:a16="http://schemas.microsoft.com/office/drawing/2014/main" id="{14DB6941-4F1E-0237-1F4E-57F7C33BEF56}"/>
                </a:ext>
              </a:extLst>
            </p:cNvPr>
            <p:cNvSpPr txBox="1"/>
            <p:nvPr/>
          </p:nvSpPr>
          <p:spPr>
            <a:xfrm>
              <a:off x="3084576" y="1610380"/>
              <a:ext cx="2186746" cy="523220"/>
            </a:xfrm>
            <a:prstGeom prst="rect">
              <a:avLst/>
            </a:prstGeom>
            <a:noFill/>
          </p:spPr>
          <p:txBody>
            <a:bodyPr wrap="square">
              <a:spAutoFit/>
            </a:bodyPr>
            <a:lstStyle/>
            <a:p>
              <a:pPr marL="12700">
                <a:lnSpc>
                  <a:spcPct val="100000"/>
                </a:lnSpc>
                <a:spcBef>
                  <a:spcPts val="10"/>
                </a:spcBef>
              </a:pPr>
              <a:r>
                <a:rPr lang="en-US" sz="2800" b="1" dirty="0">
                  <a:solidFill>
                    <a:schemeClr val="accent1">
                      <a:lumMod val="75000"/>
                    </a:schemeClr>
                  </a:solidFill>
                  <a:latin typeface="Impact" panose="020B0806030902050204" pitchFamily="34" charset="0"/>
                  <a:cs typeface="Calibri"/>
                </a:rPr>
                <a:t>$454,901</a:t>
              </a:r>
              <a:endParaRPr lang="en-US" sz="2800" dirty="0">
                <a:solidFill>
                  <a:schemeClr val="accent1">
                    <a:lumMod val="75000"/>
                  </a:schemeClr>
                </a:solidFill>
                <a:latin typeface="Impact" panose="020B0806030902050204" pitchFamily="34" charset="0"/>
                <a:cs typeface="Calibri"/>
              </a:endParaRPr>
            </a:p>
          </p:txBody>
        </p:sp>
        <p:sp>
          <p:nvSpPr>
            <p:cNvPr id="2" name="object 32">
              <a:extLst>
                <a:ext uri="{FF2B5EF4-FFF2-40B4-BE49-F238E27FC236}">
                  <a16:creationId xmlns:a16="http://schemas.microsoft.com/office/drawing/2014/main" id="{AD4C118A-28EA-6A05-E5E4-DA91CF19BD61}"/>
                </a:ext>
              </a:extLst>
            </p:cNvPr>
            <p:cNvSpPr txBox="1"/>
            <p:nvPr/>
          </p:nvSpPr>
          <p:spPr>
            <a:xfrm>
              <a:off x="853102" y="1600200"/>
              <a:ext cx="1859142" cy="566822"/>
            </a:xfrm>
            <a:prstGeom prst="rect">
              <a:avLst/>
            </a:prstGeom>
            <a:noFill/>
          </p:spPr>
          <p:txBody>
            <a:bodyPr vert="horz" wrap="square" lIns="0" tIns="12700" rIns="0" bIns="0" rtlCol="0">
              <a:spAutoFit/>
            </a:bodyPr>
            <a:lstStyle/>
            <a:p>
              <a:pPr marL="12700">
                <a:lnSpc>
                  <a:spcPct val="100000"/>
                </a:lnSpc>
                <a:spcBef>
                  <a:spcPts val="100"/>
                </a:spcBef>
              </a:pPr>
              <a:r>
                <a:rPr lang="en-US" b="1" cap="all" dirty="0">
                  <a:solidFill>
                    <a:srgbClr val="376092"/>
                  </a:solidFill>
                  <a:latin typeface="Calibri"/>
                  <a:cs typeface="Calibri"/>
                </a:rPr>
                <a:t>Major donation &amp; Board Drive</a:t>
              </a:r>
              <a:endParaRPr lang="en-US" cap="all" dirty="0">
                <a:solidFill>
                  <a:srgbClr val="376092"/>
                </a:solidFill>
                <a:latin typeface="Calibri"/>
                <a:cs typeface="Calibri"/>
              </a:endParaRPr>
            </a:p>
          </p:txBody>
        </p:sp>
      </p:grpSp>
      <p:grpSp>
        <p:nvGrpSpPr>
          <p:cNvPr id="8" name="Group 7">
            <a:extLst>
              <a:ext uri="{FF2B5EF4-FFF2-40B4-BE49-F238E27FC236}">
                <a16:creationId xmlns:a16="http://schemas.microsoft.com/office/drawing/2014/main" id="{BD8277F0-16BF-9DC8-CB37-A4E3CB6FDD42}"/>
              </a:ext>
            </a:extLst>
          </p:cNvPr>
          <p:cNvGrpSpPr/>
          <p:nvPr/>
        </p:nvGrpSpPr>
        <p:grpSpPr>
          <a:xfrm>
            <a:off x="853103" y="4236720"/>
            <a:ext cx="5163978" cy="323828"/>
            <a:chOff x="853103" y="2817380"/>
            <a:chExt cx="5163978" cy="323828"/>
          </a:xfrm>
        </p:grpSpPr>
        <p:sp>
          <p:nvSpPr>
            <p:cNvPr id="60" name="object 37">
              <a:extLst>
                <a:ext uri="{FF2B5EF4-FFF2-40B4-BE49-F238E27FC236}">
                  <a16:creationId xmlns:a16="http://schemas.microsoft.com/office/drawing/2014/main" id="{68B57396-A371-0FCB-CE77-DE80238E635A}"/>
                </a:ext>
              </a:extLst>
            </p:cNvPr>
            <p:cNvSpPr txBox="1"/>
            <p:nvPr/>
          </p:nvSpPr>
          <p:spPr>
            <a:xfrm>
              <a:off x="3198138" y="2919224"/>
              <a:ext cx="2818943" cy="221984"/>
            </a:xfrm>
            <a:prstGeom prst="rect">
              <a:avLst/>
            </a:prstGeom>
          </p:spPr>
          <p:txBody>
            <a:bodyPr vert="horz" wrap="square" lIns="0" tIns="12700" rIns="0" bIns="0" rtlCol="0">
              <a:spAutoFit/>
            </a:bodyPr>
            <a:lstStyle/>
            <a:p>
              <a:pPr marL="12700">
                <a:lnSpc>
                  <a:spcPts val="1435"/>
                </a:lnSpc>
              </a:pPr>
              <a:r>
                <a:rPr sz="2800" b="1" dirty="0">
                  <a:solidFill>
                    <a:schemeClr val="accent5">
                      <a:lumMod val="75000"/>
                    </a:schemeClr>
                  </a:solidFill>
                  <a:latin typeface="Impact" panose="020B0806030902050204" pitchFamily="34" charset="0"/>
                  <a:cs typeface="Calibri"/>
                </a:rPr>
                <a:t>$</a:t>
              </a:r>
              <a:r>
                <a:rPr lang="en-US" sz="2800" b="1" dirty="0">
                  <a:solidFill>
                    <a:schemeClr val="accent5">
                      <a:lumMod val="75000"/>
                    </a:schemeClr>
                  </a:solidFill>
                  <a:latin typeface="Impact" panose="020B0806030902050204" pitchFamily="34" charset="0"/>
                  <a:cs typeface="Calibri"/>
                </a:rPr>
                <a:t>27,131</a:t>
              </a:r>
              <a:endParaRPr sz="2800" dirty="0">
                <a:solidFill>
                  <a:schemeClr val="accent5">
                    <a:lumMod val="75000"/>
                  </a:schemeClr>
                </a:solidFill>
                <a:latin typeface="Impact" panose="020B0806030902050204" pitchFamily="34" charset="0"/>
                <a:cs typeface="Calibri"/>
              </a:endParaRPr>
            </a:p>
          </p:txBody>
        </p:sp>
        <p:sp>
          <p:nvSpPr>
            <p:cNvPr id="27" name="object 33">
              <a:extLst>
                <a:ext uri="{FF2B5EF4-FFF2-40B4-BE49-F238E27FC236}">
                  <a16:creationId xmlns:a16="http://schemas.microsoft.com/office/drawing/2014/main" id="{555ED98C-3578-4142-5BA2-A87FD8A9D62D}"/>
                </a:ext>
              </a:extLst>
            </p:cNvPr>
            <p:cNvSpPr txBox="1"/>
            <p:nvPr/>
          </p:nvSpPr>
          <p:spPr>
            <a:xfrm>
              <a:off x="853103" y="2817380"/>
              <a:ext cx="2133600" cy="289823"/>
            </a:xfrm>
            <a:prstGeom prst="rect">
              <a:avLst/>
            </a:prstGeom>
          </p:spPr>
          <p:txBody>
            <a:bodyPr vert="horz" wrap="square" lIns="0" tIns="12700" rIns="0" bIns="0" rtlCol="0">
              <a:spAutoFit/>
            </a:bodyPr>
            <a:lstStyle/>
            <a:p>
              <a:pPr marL="12700">
                <a:lnSpc>
                  <a:spcPct val="100000"/>
                </a:lnSpc>
                <a:spcBef>
                  <a:spcPts val="100"/>
                </a:spcBef>
              </a:pPr>
              <a:r>
                <a:rPr b="1" cap="all" dirty="0">
                  <a:solidFill>
                    <a:srgbClr val="31859C"/>
                  </a:solidFill>
                  <a:latin typeface="Calibri"/>
                  <a:cs typeface="Calibri"/>
                </a:rPr>
                <a:t>Online</a:t>
              </a:r>
              <a:r>
                <a:rPr b="1" cap="all" spc="10" dirty="0">
                  <a:solidFill>
                    <a:srgbClr val="31859C"/>
                  </a:solidFill>
                  <a:latin typeface="Calibri"/>
                  <a:cs typeface="Calibri"/>
                </a:rPr>
                <a:t> </a:t>
              </a:r>
              <a:r>
                <a:rPr b="1" cap="all" spc="-10" dirty="0">
                  <a:solidFill>
                    <a:srgbClr val="31859C"/>
                  </a:solidFill>
                  <a:latin typeface="Calibri"/>
                  <a:cs typeface="Calibri"/>
                </a:rPr>
                <a:t>Auction</a:t>
              </a:r>
              <a:endParaRPr cap="all" dirty="0">
                <a:solidFill>
                  <a:srgbClr val="31859C"/>
                </a:solidFill>
                <a:latin typeface="Calibri"/>
                <a:cs typeface="Calibri"/>
              </a:endParaRPr>
            </a:p>
          </p:txBody>
        </p:sp>
      </p:grpSp>
    </p:spTree>
    <p:extLst>
      <p:ext uri="{BB962C8B-B14F-4D97-AF65-F5344CB8AC3E}">
        <p14:creationId xmlns:p14="http://schemas.microsoft.com/office/powerpoint/2010/main" val="36320636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9">
          <a:extLst>
            <a:ext uri="{FF2B5EF4-FFF2-40B4-BE49-F238E27FC236}">
              <a16:creationId xmlns:a16="http://schemas.microsoft.com/office/drawing/2014/main" id="{1ACB0D6E-D61E-CC6C-9223-F314A0923181}"/>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05798E5C-8C27-6A32-E302-4C181B7FEC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913589" y="-3244722"/>
            <a:ext cx="17763189" cy="11847908"/>
          </a:xfrm>
          <a:prstGeom prst="rect">
            <a:avLst/>
          </a:prstGeom>
        </p:spPr>
      </p:pic>
      <p:sp>
        <p:nvSpPr>
          <p:cNvPr id="4" name="Google Shape;321;g2c97b8a765a_0_0">
            <a:extLst>
              <a:ext uri="{FF2B5EF4-FFF2-40B4-BE49-F238E27FC236}">
                <a16:creationId xmlns:a16="http://schemas.microsoft.com/office/drawing/2014/main" id="{1A0E2423-4234-94C5-18CF-FAD1787A4828}"/>
              </a:ext>
            </a:extLst>
          </p:cNvPr>
          <p:cNvSpPr/>
          <p:nvPr/>
        </p:nvSpPr>
        <p:spPr>
          <a:xfrm flipV="1">
            <a:off x="0" y="0"/>
            <a:ext cx="12344400" cy="6858000"/>
          </a:xfrm>
          <a:prstGeom prst="rect">
            <a:avLst/>
          </a:prstGeom>
          <a:gradFill>
            <a:gsLst>
              <a:gs pos="8000">
                <a:srgbClr val="033562">
                  <a:alpha val="72000"/>
                </a:srgbClr>
              </a:gs>
              <a:gs pos="100000">
                <a:srgbClr val="033562"/>
              </a:gs>
              <a:gs pos="72000">
                <a:srgbClr val="033562">
                  <a:alpha val="48000"/>
                </a:srgbClr>
              </a:gs>
            </a:gsLst>
            <a:lin ang="19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en-US" sz="1800" b="0" i="0" u="none" strike="noStrike" cap="none">
              <a:solidFill>
                <a:schemeClr val="bg1"/>
              </a:solidFill>
              <a:latin typeface="Calibri"/>
              <a:ea typeface="Calibri"/>
              <a:cs typeface="Calibri"/>
              <a:sym typeface="Calibri"/>
            </a:endParaRPr>
          </a:p>
        </p:txBody>
      </p:sp>
      <p:sp>
        <p:nvSpPr>
          <p:cNvPr id="363" name="Parallelogram 362">
            <a:extLst>
              <a:ext uri="{FF2B5EF4-FFF2-40B4-BE49-F238E27FC236}">
                <a16:creationId xmlns:a16="http://schemas.microsoft.com/office/drawing/2014/main" id="{27FAA596-D2A2-7133-2A3A-5EB8A90567CF}"/>
              </a:ext>
            </a:extLst>
          </p:cNvPr>
          <p:cNvSpPr/>
          <p:nvPr/>
        </p:nvSpPr>
        <p:spPr>
          <a:xfrm>
            <a:off x="380999" y="2133600"/>
            <a:ext cx="11277601" cy="3383280"/>
          </a:xfrm>
          <a:prstGeom prst="parallelogram">
            <a:avLst>
              <a:gd name="adj" fmla="val 16538"/>
            </a:avLst>
          </a:prstGeom>
          <a:solidFill>
            <a:srgbClr val="033562">
              <a:alpha val="69804"/>
            </a:srgbClr>
          </a:solidFill>
          <a:ln w="6350">
            <a:solidFill>
              <a:schemeClr val="tx2">
                <a:lumMod val="60000"/>
                <a:lumOff val="40000"/>
              </a:schemeClr>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FC1A1486-8E4A-98DA-6016-72B97A05361A}"/>
              </a:ext>
            </a:extLst>
          </p:cNvPr>
          <p:cNvSpPr/>
          <p:nvPr/>
        </p:nvSpPr>
        <p:spPr>
          <a:xfrm>
            <a:off x="-1142543" y="4337049"/>
            <a:ext cx="6619108" cy="710044"/>
          </a:xfrm>
          <a:prstGeom prst="parallelogram">
            <a:avLst>
              <a:gd name="adj" fmla="val 43029"/>
            </a:avLst>
          </a:prstGeom>
          <a:solidFill>
            <a:schemeClr val="bg1"/>
          </a:solidFill>
          <a:ln>
            <a:solidFill>
              <a:srgbClr val="37609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arallelogram 11">
            <a:extLst>
              <a:ext uri="{FF2B5EF4-FFF2-40B4-BE49-F238E27FC236}">
                <a16:creationId xmlns:a16="http://schemas.microsoft.com/office/drawing/2014/main" id="{7A17EA48-DA1E-7F66-D03A-0A67F8EC76E6}"/>
              </a:ext>
            </a:extLst>
          </p:cNvPr>
          <p:cNvSpPr/>
          <p:nvPr/>
        </p:nvSpPr>
        <p:spPr>
          <a:xfrm>
            <a:off x="-1142543" y="3575049"/>
            <a:ext cx="6619108" cy="710044"/>
          </a:xfrm>
          <a:prstGeom prst="parallelogram">
            <a:avLst>
              <a:gd name="adj" fmla="val 43029"/>
            </a:avLst>
          </a:prstGeom>
          <a:solidFill>
            <a:schemeClr val="bg1"/>
          </a:solidFill>
          <a:ln>
            <a:solidFill>
              <a:srgbClr val="37609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3" name="Parallelogram 12">
            <a:extLst>
              <a:ext uri="{FF2B5EF4-FFF2-40B4-BE49-F238E27FC236}">
                <a16:creationId xmlns:a16="http://schemas.microsoft.com/office/drawing/2014/main" id="{17DB1BFD-E994-5929-8430-D2623EE505D6}"/>
              </a:ext>
            </a:extLst>
          </p:cNvPr>
          <p:cNvSpPr/>
          <p:nvPr/>
        </p:nvSpPr>
        <p:spPr>
          <a:xfrm>
            <a:off x="-1142543" y="5099049"/>
            <a:ext cx="6619108" cy="710044"/>
          </a:xfrm>
          <a:prstGeom prst="parallelogram">
            <a:avLst>
              <a:gd name="adj" fmla="val 43029"/>
            </a:avLst>
          </a:prstGeom>
          <a:solidFill>
            <a:schemeClr val="bg1"/>
          </a:solidFill>
          <a:ln>
            <a:solidFill>
              <a:srgbClr val="37609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bject 39">
            <a:extLst>
              <a:ext uri="{FF2B5EF4-FFF2-40B4-BE49-F238E27FC236}">
                <a16:creationId xmlns:a16="http://schemas.microsoft.com/office/drawing/2014/main" id="{B368B792-8C7C-781C-19BF-B8EEC9099595}"/>
              </a:ext>
            </a:extLst>
          </p:cNvPr>
          <p:cNvSpPr txBox="1"/>
          <p:nvPr/>
        </p:nvSpPr>
        <p:spPr>
          <a:xfrm>
            <a:off x="3464169" y="5452786"/>
            <a:ext cx="3020060" cy="238014"/>
          </a:xfrm>
          <a:prstGeom prst="rect">
            <a:avLst/>
          </a:prstGeom>
          <a:noFill/>
        </p:spPr>
        <p:txBody>
          <a:bodyPr vert="horz" wrap="square" lIns="0" tIns="12700" rIns="0" bIns="0" rtlCol="0">
            <a:spAutoFit/>
          </a:bodyPr>
          <a:lstStyle/>
          <a:p>
            <a:pPr marL="12700" algn="l">
              <a:lnSpc>
                <a:spcPts val="1435"/>
              </a:lnSpc>
            </a:pPr>
            <a:r>
              <a:rPr lang="en-US" sz="2800" b="1" dirty="0">
                <a:solidFill>
                  <a:schemeClr val="accent2">
                    <a:lumMod val="75000"/>
                  </a:schemeClr>
                </a:solidFill>
                <a:latin typeface="Impact" panose="020B0806030902050204" pitchFamily="34" charset="0"/>
                <a:cs typeface="Calibri"/>
              </a:rPr>
              <a:t>$15,000</a:t>
            </a:r>
            <a:endParaRPr sz="1200" dirty="0">
              <a:solidFill>
                <a:schemeClr val="accent2">
                  <a:lumMod val="75000"/>
                </a:schemeClr>
              </a:solidFill>
              <a:latin typeface="Calibri"/>
              <a:cs typeface="Calibri"/>
            </a:endParaRPr>
          </a:p>
        </p:txBody>
      </p:sp>
      <p:sp>
        <p:nvSpPr>
          <p:cNvPr id="53" name="TextBox 52">
            <a:extLst>
              <a:ext uri="{FF2B5EF4-FFF2-40B4-BE49-F238E27FC236}">
                <a16:creationId xmlns:a16="http://schemas.microsoft.com/office/drawing/2014/main" id="{054ADB38-C1DB-AD51-054A-65CBBA23F744}"/>
              </a:ext>
            </a:extLst>
          </p:cNvPr>
          <p:cNvSpPr txBox="1">
            <a:spLocks/>
          </p:cNvSpPr>
          <p:nvPr/>
        </p:nvSpPr>
        <p:spPr>
          <a:xfrm>
            <a:off x="349594" y="5231704"/>
            <a:ext cx="3689006" cy="615553"/>
          </a:xfrm>
          <a:prstGeom prst="rect">
            <a:avLst/>
          </a:prstGeom>
          <a:noFill/>
        </p:spPr>
        <p:txBody>
          <a:bodyPr wrap="square">
            <a:spAutoFit/>
          </a:bodyPr>
          <a:lstStyle/>
          <a:p>
            <a:pPr marL="12700">
              <a:lnSpc>
                <a:spcPct val="100000"/>
              </a:lnSpc>
              <a:spcBef>
                <a:spcPts val="980"/>
              </a:spcBef>
            </a:pPr>
            <a:r>
              <a:rPr lang="en-US" b="1" cap="all" spc="-10" dirty="0">
                <a:solidFill>
                  <a:srgbClr val="953735"/>
                </a:solidFill>
                <a:latin typeface="+mn-lt"/>
                <a:cs typeface="Calibri Light"/>
              </a:rPr>
              <a:t>Nordic Combined Grant</a:t>
            </a:r>
            <a:br>
              <a:rPr lang="en-US" b="0" cap="all" spc="-10" dirty="0">
                <a:solidFill>
                  <a:srgbClr val="953735"/>
                </a:solidFill>
                <a:latin typeface="+mn-lt"/>
                <a:cs typeface="Calibri Light"/>
              </a:rPr>
            </a:br>
            <a:endParaRPr lang="en-US" sz="1600" dirty="0">
              <a:solidFill>
                <a:srgbClr val="953735"/>
              </a:solidFill>
              <a:latin typeface="+mn-lt"/>
              <a:cs typeface="Calibri Light"/>
            </a:endParaRPr>
          </a:p>
        </p:txBody>
      </p:sp>
      <p:sp>
        <p:nvSpPr>
          <p:cNvPr id="14" name="Parallelogram 13">
            <a:extLst>
              <a:ext uri="{FF2B5EF4-FFF2-40B4-BE49-F238E27FC236}">
                <a16:creationId xmlns:a16="http://schemas.microsoft.com/office/drawing/2014/main" id="{558B4623-B037-71BF-A074-4B8F5C022C5F}"/>
              </a:ext>
            </a:extLst>
          </p:cNvPr>
          <p:cNvSpPr/>
          <p:nvPr/>
        </p:nvSpPr>
        <p:spPr>
          <a:xfrm>
            <a:off x="-1142543" y="2057400"/>
            <a:ext cx="6619107" cy="710044"/>
          </a:xfrm>
          <a:prstGeom prst="parallelogram">
            <a:avLst>
              <a:gd name="adj" fmla="val 43029"/>
            </a:avLst>
          </a:prstGeom>
          <a:solidFill>
            <a:schemeClr val="bg1"/>
          </a:solidFill>
          <a:ln>
            <a:solidFill>
              <a:srgbClr val="0070C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Box 44">
            <a:extLst>
              <a:ext uri="{FF2B5EF4-FFF2-40B4-BE49-F238E27FC236}">
                <a16:creationId xmlns:a16="http://schemas.microsoft.com/office/drawing/2014/main" id="{7E89108E-BB35-2175-FA31-AB6C2BA1A08C}"/>
              </a:ext>
            </a:extLst>
          </p:cNvPr>
          <p:cNvSpPr txBox="1"/>
          <p:nvPr/>
        </p:nvSpPr>
        <p:spPr>
          <a:xfrm>
            <a:off x="3352800" y="2156012"/>
            <a:ext cx="2052549" cy="523220"/>
          </a:xfrm>
          <a:prstGeom prst="rect">
            <a:avLst/>
          </a:prstGeom>
          <a:noFill/>
        </p:spPr>
        <p:txBody>
          <a:bodyPr wrap="square">
            <a:spAutoFit/>
          </a:bodyPr>
          <a:lstStyle/>
          <a:p>
            <a:pPr marL="12700" algn="l">
              <a:lnSpc>
                <a:spcPct val="100000"/>
              </a:lnSpc>
              <a:spcBef>
                <a:spcPts val="10"/>
              </a:spcBef>
            </a:pPr>
            <a:r>
              <a:rPr lang="en-US" sz="2800" b="1" dirty="0">
                <a:solidFill>
                  <a:srgbClr val="0070C0"/>
                </a:solidFill>
                <a:latin typeface="Impact" panose="020B0806030902050204" pitchFamily="34" charset="0"/>
                <a:cs typeface="Calibri"/>
              </a:rPr>
              <a:t>$25,500</a:t>
            </a:r>
            <a:endParaRPr lang="en-US" sz="2800" dirty="0">
              <a:solidFill>
                <a:srgbClr val="0070C0"/>
              </a:solidFill>
              <a:latin typeface="Impact" panose="020B0806030902050204" pitchFamily="34" charset="0"/>
              <a:cs typeface="Calibri"/>
            </a:endParaRPr>
          </a:p>
        </p:txBody>
      </p:sp>
      <p:sp>
        <p:nvSpPr>
          <p:cNvPr id="54" name="TextBox 53">
            <a:extLst>
              <a:ext uri="{FF2B5EF4-FFF2-40B4-BE49-F238E27FC236}">
                <a16:creationId xmlns:a16="http://schemas.microsoft.com/office/drawing/2014/main" id="{8DA1EF19-0C7A-A9FB-F487-68D586391F08}"/>
              </a:ext>
            </a:extLst>
          </p:cNvPr>
          <p:cNvSpPr txBox="1"/>
          <p:nvPr/>
        </p:nvSpPr>
        <p:spPr>
          <a:xfrm>
            <a:off x="349594" y="2259592"/>
            <a:ext cx="2372518" cy="615553"/>
          </a:xfrm>
          <a:prstGeom prst="rect">
            <a:avLst/>
          </a:prstGeom>
          <a:noFill/>
        </p:spPr>
        <p:txBody>
          <a:bodyPr wrap="square">
            <a:spAutoFit/>
          </a:bodyPr>
          <a:lstStyle/>
          <a:p>
            <a:pPr marL="12700">
              <a:lnSpc>
                <a:spcPct val="100000"/>
              </a:lnSpc>
              <a:spcBef>
                <a:spcPts val="980"/>
              </a:spcBef>
            </a:pPr>
            <a:r>
              <a:rPr lang="en-US" b="1" spc="-10" dirty="0">
                <a:solidFill>
                  <a:srgbClr val="0070C0"/>
                </a:solidFill>
                <a:latin typeface="+mn-lt"/>
                <a:cs typeface="Calibri Light"/>
              </a:rPr>
              <a:t>ATHLETE GRANTS</a:t>
            </a:r>
            <a:br>
              <a:rPr lang="en-US" b="0" spc="-10" dirty="0">
                <a:solidFill>
                  <a:srgbClr val="0070C0"/>
                </a:solidFill>
                <a:latin typeface="+mn-lt"/>
                <a:cs typeface="Calibri Light"/>
              </a:rPr>
            </a:br>
            <a:endParaRPr lang="en-US" sz="1600" dirty="0">
              <a:solidFill>
                <a:srgbClr val="0070C0"/>
              </a:solidFill>
              <a:latin typeface="+mn-lt"/>
              <a:cs typeface="Calibri Light"/>
            </a:endParaRPr>
          </a:p>
        </p:txBody>
      </p:sp>
      <p:sp>
        <p:nvSpPr>
          <p:cNvPr id="2" name="Parallelogram 1">
            <a:extLst>
              <a:ext uri="{FF2B5EF4-FFF2-40B4-BE49-F238E27FC236}">
                <a16:creationId xmlns:a16="http://schemas.microsoft.com/office/drawing/2014/main" id="{EDC305ED-5BD8-3AA7-6F89-C1980617A87F}"/>
              </a:ext>
            </a:extLst>
          </p:cNvPr>
          <p:cNvSpPr/>
          <p:nvPr/>
        </p:nvSpPr>
        <p:spPr>
          <a:xfrm>
            <a:off x="-1142543" y="2814906"/>
            <a:ext cx="6619107" cy="710044"/>
          </a:xfrm>
          <a:prstGeom prst="parallelogram">
            <a:avLst>
              <a:gd name="adj" fmla="val 43029"/>
            </a:avLst>
          </a:prstGeom>
          <a:solidFill>
            <a:schemeClr val="bg1"/>
          </a:solidFill>
          <a:ln>
            <a:solidFill>
              <a:srgbClr val="37609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732708A5-3A48-2279-3258-8BA323EDA633}"/>
              </a:ext>
            </a:extLst>
          </p:cNvPr>
          <p:cNvGrpSpPr/>
          <p:nvPr/>
        </p:nvGrpSpPr>
        <p:grpSpPr>
          <a:xfrm>
            <a:off x="339300" y="3620869"/>
            <a:ext cx="4799838" cy="646331"/>
            <a:chOff x="339300" y="2852518"/>
            <a:chExt cx="4799838" cy="646331"/>
          </a:xfrm>
        </p:grpSpPr>
        <p:sp>
          <p:nvSpPr>
            <p:cNvPr id="332" name="TextBox 331">
              <a:extLst>
                <a:ext uri="{FF2B5EF4-FFF2-40B4-BE49-F238E27FC236}">
                  <a16:creationId xmlns:a16="http://schemas.microsoft.com/office/drawing/2014/main" id="{94915100-2CFC-CA18-1188-F35DA8E0872E}"/>
                </a:ext>
              </a:extLst>
            </p:cNvPr>
            <p:cNvSpPr txBox="1"/>
            <p:nvPr/>
          </p:nvSpPr>
          <p:spPr>
            <a:xfrm>
              <a:off x="3352800" y="2891106"/>
              <a:ext cx="1786338" cy="523220"/>
            </a:xfrm>
            <a:prstGeom prst="rect">
              <a:avLst/>
            </a:prstGeom>
            <a:noFill/>
          </p:spPr>
          <p:txBody>
            <a:bodyPr wrap="square">
              <a:spAutoFit/>
            </a:bodyPr>
            <a:lstStyle/>
            <a:p>
              <a:pPr marL="12700" algn="l">
                <a:lnSpc>
                  <a:spcPct val="100000"/>
                </a:lnSpc>
                <a:spcBef>
                  <a:spcPts val="10"/>
                </a:spcBef>
              </a:pPr>
              <a:r>
                <a:rPr lang="en-US" sz="2800" b="1" dirty="0">
                  <a:solidFill>
                    <a:schemeClr val="accent1">
                      <a:lumMod val="75000"/>
                    </a:schemeClr>
                  </a:solidFill>
                  <a:latin typeface="Impact" panose="020B0806030902050204" pitchFamily="34" charset="0"/>
                  <a:cs typeface="Calibri"/>
                </a:rPr>
                <a:t>$20,057</a:t>
              </a:r>
              <a:endParaRPr lang="en-US" sz="2800" dirty="0">
                <a:solidFill>
                  <a:schemeClr val="accent1">
                    <a:lumMod val="75000"/>
                  </a:schemeClr>
                </a:solidFill>
                <a:latin typeface="Impact" panose="020B0806030902050204" pitchFamily="34" charset="0"/>
                <a:cs typeface="Calibri"/>
              </a:endParaRPr>
            </a:p>
          </p:txBody>
        </p:sp>
        <p:sp>
          <p:nvSpPr>
            <p:cNvPr id="40" name="TextBox 39">
              <a:extLst>
                <a:ext uri="{FF2B5EF4-FFF2-40B4-BE49-F238E27FC236}">
                  <a16:creationId xmlns:a16="http://schemas.microsoft.com/office/drawing/2014/main" id="{CDE070BA-1860-D267-91DB-EC8117305E59}"/>
                </a:ext>
              </a:extLst>
            </p:cNvPr>
            <p:cNvSpPr txBox="1"/>
            <p:nvPr/>
          </p:nvSpPr>
          <p:spPr>
            <a:xfrm>
              <a:off x="339300" y="2852518"/>
              <a:ext cx="3394500" cy="646331"/>
            </a:xfrm>
            <a:prstGeom prst="rect">
              <a:avLst/>
            </a:prstGeom>
            <a:noFill/>
          </p:spPr>
          <p:txBody>
            <a:bodyPr wrap="square">
              <a:spAutoFit/>
            </a:bodyPr>
            <a:lstStyle/>
            <a:p>
              <a:pPr marL="12700">
                <a:lnSpc>
                  <a:spcPct val="100000"/>
                </a:lnSpc>
                <a:spcBef>
                  <a:spcPts val="980"/>
                </a:spcBef>
              </a:pPr>
              <a:r>
                <a:rPr lang="en-US" b="1" dirty="0">
                  <a:solidFill>
                    <a:srgbClr val="376092"/>
                  </a:solidFill>
                  <a:latin typeface="+mn-lt"/>
                  <a:cs typeface="Calibri Light"/>
                </a:rPr>
                <a:t>REGIONAL ELITE GROUP </a:t>
              </a:r>
              <a:br>
                <a:rPr lang="en-US" b="1" dirty="0">
                  <a:solidFill>
                    <a:srgbClr val="376092"/>
                  </a:solidFill>
                  <a:latin typeface="+mn-lt"/>
                  <a:cs typeface="Calibri Light"/>
                </a:rPr>
              </a:br>
              <a:r>
                <a:rPr lang="en-US" b="1" dirty="0">
                  <a:solidFill>
                    <a:srgbClr val="376092"/>
                  </a:solidFill>
                  <a:latin typeface="+mn-lt"/>
                  <a:cs typeface="Calibri Light"/>
                </a:rPr>
                <a:t>(REG) CAMPS</a:t>
              </a:r>
              <a:endParaRPr lang="en-US" sz="1600" dirty="0">
                <a:solidFill>
                  <a:srgbClr val="376092"/>
                </a:solidFill>
                <a:latin typeface="+mn-lt"/>
                <a:cs typeface="Calibri Light"/>
              </a:endParaRPr>
            </a:p>
          </p:txBody>
        </p:sp>
      </p:grpSp>
      <p:pic>
        <p:nvPicPr>
          <p:cNvPr id="322" name="Google Shape;322;g2c97b8a765a_0_0">
            <a:extLst>
              <a:ext uri="{FF2B5EF4-FFF2-40B4-BE49-F238E27FC236}">
                <a16:creationId xmlns:a16="http://schemas.microsoft.com/office/drawing/2014/main" id="{430C6CD2-C0DC-D6BF-7BD6-BC755996E3E5}"/>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296400" y="5524981"/>
            <a:ext cx="2692446" cy="1256819"/>
          </a:xfrm>
          <a:prstGeom prst="rect">
            <a:avLst/>
          </a:prstGeom>
          <a:noFill/>
          <a:ln>
            <a:noFill/>
          </a:ln>
        </p:spPr>
      </p:pic>
      <p:sp>
        <p:nvSpPr>
          <p:cNvPr id="6" name="object 2">
            <a:extLst>
              <a:ext uri="{FF2B5EF4-FFF2-40B4-BE49-F238E27FC236}">
                <a16:creationId xmlns:a16="http://schemas.microsoft.com/office/drawing/2014/main" id="{E0876953-C45E-9DA1-D283-943B7D2FB70F}"/>
              </a:ext>
            </a:extLst>
          </p:cNvPr>
          <p:cNvSpPr txBox="1">
            <a:spLocks/>
          </p:cNvSpPr>
          <p:nvPr/>
        </p:nvSpPr>
        <p:spPr>
          <a:xfrm>
            <a:off x="381000" y="457200"/>
            <a:ext cx="9044867" cy="689932"/>
          </a:xfrm>
          <a:prstGeom prst="rect">
            <a:avLst/>
          </a:prstGeom>
        </p:spPr>
        <p:txBody>
          <a:bodyPr vert="horz" wrap="square" lIns="0" tIns="12700" rIns="0" bIns="0" rtlCol="0">
            <a:spAutoFit/>
          </a:bodyPr>
          <a:lstStyle>
            <a:lvl1pPr>
              <a:defRPr>
                <a:latin typeface="+mj-lt"/>
                <a:ea typeface="+mj-ea"/>
                <a:cs typeface="+mj-cs"/>
              </a:defRPr>
            </a:lvl1pPr>
          </a:lstStyle>
          <a:p>
            <a:pPr marL="12700" algn="l">
              <a:spcBef>
                <a:spcPts val="100"/>
              </a:spcBef>
            </a:pPr>
            <a:r>
              <a:rPr lang="en-US" sz="4400" cap="all" dirty="0">
                <a:solidFill>
                  <a:schemeClr val="bg1"/>
                </a:solidFill>
                <a:latin typeface="Impact" panose="020B0806030902050204" pitchFamily="34" charset="0"/>
              </a:rPr>
              <a:t>Supported </a:t>
            </a:r>
            <a:r>
              <a:rPr lang="en-US" sz="4400" dirty="0">
                <a:solidFill>
                  <a:schemeClr val="bg1"/>
                </a:solidFill>
                <a:latin typeface="Impact" panose="020B0806030902050204" pitchFamily="34" charset="0"/>
              </a:rPr>
              <a:t>SUMMER</a:t>
            </a:r>
            <a:r>
              <a:rPr lang="en-US" sz="4400" spc="-45" dirty="0">
                <a:solidFill>
                  <a:schemeClr val="bg1"/>
                </a:solidFill>
                <a:latin typeface="Impact" panose="020B0806030902050204" pitchFamily="34" charset="0"/>
              </a:rPr>
              <a:t> </a:t>
            </a:r>
            <a:r>
              <a:rPr lang="en-US" sz="4400" spc="-10" dirty="0">
                <a:solidFill>
                  <a:schemeClr val="bg1"/>
                </a:solidFill>
                <a:latin typeface="Impact" panose="020B0806030902050204" pitchFamily="34" charset="0"/>
              </a:rPr>
              <a:t>PROJECTS</a:t>
            </a:r>
          </a:p>
        </p:txBody>
      </p:sp>
      <p:grpSp>
        <p:nvGrpSpPr>
          <p:cNvPr id="8" name="Group 7">
            <a:extLst>
              <a:ext uri="{FF2B5EF4-FFF2-40B4-BE49-F238E27FC236}">
                <a16:creationId xmlns:a16="http://schemas.microsoft.com/office/drawing/2014/main" id="{87DB8AA1-A501-FA01-DF86-1C6D0D367C4B}"/>
              </a:ext>
            </a:extLst>
          </p:cNvPr>
          <p:cNvGrpSpPr/>
          <p:nvPr/>
        </p:nvGrpSpPr>
        <p:grpSpPr>
          <a:xfrm>
            <a:off x="349593" y="2910908"/>
            <a:ext cx="5933519" cy="441892"/>
            <a:chOff x="349593" y="4486019"/>
            <a:chExt cx="5933519" cy="441892"/>
          </a:xfrm>
        </p:grpSpPr>
        <p:sp>
          <p:nvSpPr>
            <p:cNvPr id="51" name="TextBox 50">
              <a:extLst>
                <a:ext uri="{FF2B5EF4-FFF2-40B4-BE49-F238E27FC236}">
                  <a16:creationId xmlns:a16="http://schemas.microsoft.com/office/drawing/2014/main" id="{93817A24-42F4-5C44-BE02-7EFBD7888547}"/>
                </a:ext>
              </a:extLst>
            </p:cNvPr>
            <p:cNvSpPr txBox="1"/>
            <p:nvPr/>
          </p:nvSpPr>
          <p:spPr>
            <a:xfrm>
              <a:off x="349593" y="4486019"/>
              <a:ext cx="3156063" cy="369332"/>
            </a:xfrm>
            <a:prstGeom prst="rect">
              <a:avLst/>
            </a:prstGeom>
            <a:noFill/>
          </p:spPr>
          <p:txBody>
            <a:bodyPr wrap="square">
              <a:spAutoFit/>
            </a:bodyPr>
            <a:lstStyle/>
            <a:p>
              <a:pPr marL="12700">
                <a:lnSpc>
                  <a:spcPct val="100000"/>
                </a:lnSpc>
                <a:spcBef>
                  <a:spcPts val="980"/>
                </a:spcBef>
              </a:pPr>
              <a:r>
                <a:rPr lang="en-US" b="1" dirty="0">
                  <a:solidFill>
                    <a:srgbClr val="31859C"/>
                  </a:solidFill>
                  <a:latin typeface="+mn-lt"/>
                  <a:cs typeface="Calibri Light"/>
                </a:rPr>
                <a:t>U16 NATIONAL CAMP</a:t>
              </a:r>
              <a:endParaRPr lang="en-US" sz="1600" dirty="0">
                <a:solidFill>
                  <a:srgbClr val="31859C"/>
                </a:solidFill>
                <a:latin typeface="+mn-lt"/>
                <a:cs typeface="Calibri Light"/>
              </a:endParaRPr>
            </a:p>
          </p:txBody>
        </p:sp>
        <p:sp>
          <p:nvSpPr>
            <p:cNvPr id="60" name="object 37">
              <a:extLst>
                <a:ext uri="{FF2B5EF4-FFF2-40B4-BE49-F238E27FC236}">
                  <a16:creationId xmlns:a16="http://schemas.microsoft.com/office/drawing/2014/main" id="{6A442A14-5D34-8A4E-0EC4-FE76887FAF90}"/>
                </a:ext>
              </a:extLst>
            </p:cNvPr>
            <p:cNvSpPr txBox="1"/>
            <p:nvPr/>
          </p:nvSpPr>
          <p:spPr>
            <a:xfrm>
              <a:off x="3464169" y="4705927"/>
              <a:ext cx="2818943" cy="221984"/>
            </a:xfrm>
            <a:prstGeom prst="rect">
              <a:avLst/>
            </a:prstGeom>
          </p:spPr>
          <p:txBody>
            <a:bodyPr vert="horz" wrap="square" lIns="0" tIns="12700" rIns="0" bIns="0" rtlCol="0">
              <a:spAutoFit/>
            </a:bodyPr>
            <a:lstStyle/>
            <a:p>
              <a:pPr marL="12700" algn="l">
                <a:lnSpc>
                  <a:spcPts val="1435"/>
                </a:lnSpc>
              </a:pPr>
              <a:r>
                <a:rPr sz="2800" b="1" dirty="0">
                  <a:solidFill>
                    <a:schemeClr val="accent5">
                      <a:lumMod val="75000"/>
                    </a:schemeClr>
                  </a:solidFill>
                  <a:latin typeface="Impact" panose="020B0806030902050204" pitchFamily="34" charset="0"/>
                  <a:cs typeface="Calibri"/>
                </a:rPr>
                <a:t>$</a:t>
              </a:r>
              <a:r>
                <a:rPr lang="en-US" sz="2800" b="1" dirty="0">
                  <a:solidFill>
                    <a:schemeClr val="accent5">
                      <a:lumMod val="75000"/>
                    </a:schemeClr>
                  </a:solidFill>
                  <a:latin typeface="Impact" panose="020B0806030902050204" pitchFamily="34" charset="0"/>
                  <a:cs typeface="Calibri"/>
                </a:rPr>
                <a:t>21,971</a:t>
              </a:r>
              <a:endParaRPr sz="2800" dirty="0">
                <a:solidFill>
                  <a:schemeClr val="accent5">
                    <a:lumMod val="75000"/>
                  </a:schemeClr>
                </a:solidFill>
                <a:latin typeface="Impact" panose="020B0806030902050204" pitchFamily="34" charset="0"/>
                <a:cs typeface="Calibri"/>
              </a:endParaRPr>
            </a:p>
          </p:txBody>
        </p:sp>
      </p:grpSp>
      <p:grpSp>
        <p:nvGrpSpPr>
          <p:cNvPr id="5" name="Group 4">
            <a:extLst>
              <a:ext uri="{FF2B5EF4-FFF2-40B4-BE49-F238E27FC236}">
                <a16:creationId xmlns:a16="http://schemas.microsoft.com/office/drawing/2014/main" id="{E4B49948-52EB-8DF5-A752-0D9C01CAE663}"/>
              </a:ext>
            </a:extLst>
          </p:cNvPr>
          <p:cNvGrpSpPr/>
          <p:nvPr/>
        </p:nvGrpSpPr>
        <p:grpSpPr>
          <a:xfrm>
            <a:off x="349593" y="4373380"/>
            <a:ext cx="4755896" cy="892552"/>
            <a:chOff x="349593" y="3626877"/>
            <a:chExt cx="4755896" cy="892552"/>
          </a:xfrm>
        </p:grpSpPr>
        <p:sp>
          <p:nvSpPr>
            <p:cNvPr id="61" name="object 38">
              <a:extLst>
                <a:ext uri="{FF2B5EF4-FFF2-40B4-BE49-F238E27FC236}">
                  <a16:creationId xmlns:a16="http://schemas.microsoft.com/office/drawing/2014/main" id="{2AE996E5-30F0-2C29-AC84-96A1098BE3E8}"/>
                </a:ext>
              </a:extLst>
            </p:cNvPr>
            <p:cNvSpPr txBox="1"/>
            <p:nvPr/>
          </p:nvSpPr>
          <p:spPr>
            <a:xfrm>
              <a:off x="3464169" y="3699654"/>
              <a:ext cx="1641320" cy="443711"/>
            </a:xfrm>
            <a:prstGeom prst="rect">
              <a:avLst/>
            </a:prstGeom>
          </p:spPr>
          <p:txBody>
            <a:bodyPr vert="horz" wrap="square" lIns="0" tIns="12700" rIns="0" bIns="0" rtlCol="0">
              <a:spAutoFit/>
            </a:bodyPr>
            <a:lstStyle/>
            <a:p>
              <a:pPr marL="12700" algn="l">
                <a:lnSpc>
                  <a:spcPct val="100000"/>
                </a:lnSpc>
                <a:spcBef>
                  <a:spcPts val="10"/>
                </a:spcBef>
              </a:pPr>
              <a:r>
                <a:rPr lang="en-US" sz="2800" b="1" dirty="0">
                  <a:solidFill>
                    <a:schemeClr val="accent3">
                      <a:lumMod val="75000"/>
                    </a:schemeClr>
                  </a:solidFill>
                  <a:latin typeface="Impact" panose="020B0806030902050204" pitchFamily="34" charset="0"/>
                  <a:cs typeface="Calibri"/>
                </a:rPr>
                <a:t>$18,100</a:t>
              </a:r>
              <a:endParaRPr sz="2800" dirty="0">
                <a:solidFill>
                  <a:schemeClr val="accent3">
                    <a:lumMod val="75000"/>
                  </a:schemeClr>
                </a:solidFill>
                <a:latin typeface="Impact" panose="020B0806030902050204" pitchFamily="34" charset="0"/>
                <a:cs typeface="Calibri"/>
              </a:endParaRPr>
            </a:p>
          </p:txBody>
        </p:sp>
        <p:sp>
          <p:nvSpPr>
            <p:cNvPr id="52" name="TextBox 51">
              <a:extLst>
                <a:ext uri="{FF2B5EF4-FFF2-40B4-BE49-F238E27FC236}">
                  <a16:creationId xmlns:a16="http://schemas.microsoft.com/office/drawing/2014/main" id="{D97E2645-631E-4651-3D14-D127CFE13739}"/>
                </a:ext>
              </a:extLst>
            </p:cNvPr>
            <p:cNvSpPr txBox="1"/>
            <p:nvPr/>
          </p:nvSpPr>
          <p:spPr>
            <a:xfrm>
              <a:off x="349593" y="3626877"/>
              <a:ext cx="3051067" cy="892552"/>
            </a:xfrm>
            <a:prstGeom prst="rect">
              <a:avLst/>
            </a:prstGeom>
            <a:noFill/>
          </p:spPr>
          <p:txBody>
            <a:bodyPr wrap="square">
              <a:spAutoFit/>
            </a:bodyPr>
            <a:lstStyle/>
            <a:p>
              <a:pPr marL="12700">
                <a:lnSpc>
                  <a:spcPct val="100000"/>
                </a:lnSpc>
                <a:spcBef>
                  <a:spcPts val="980"/>
                </a:spcBef>
              </a:pPr>
              <a:r>
                <a:rPr lang="en-US" b="1" dirty="0">
                  <a:solidFill>
                    <a:srgbClr val="77933C"/>
                  </a:solidFill>
                  <a:latin typeface="+mn-lt"/>
                  <a:cs typeface="Calibri Light"/>
                </a:rPr>
                <a:t>NATIONAL Development GROUP (NDG) CAMPS</a:t>
              </a:r>
              <a:br>
                <a:rPr lang="en-US" b="0" spc="-10" dirty="0">
                  <a:solidFill>
                    <a:srgbClr val="77933C"/>
                  </a:solidFill>
                  <a:latin typeface="+mn-lt"/>
                  <a:cs typeface="Calibri Light"/>
                </a:rPr>
              </a:br>
              <a:endParaRPr lang="en-US" sz="1600" dirty="0">
                <a:solidFill>
                  <a:srgbClr val="77933C"/>
                </a:solidFill>
                <a:latin typeface="+mn-lt"/>
                <a:cs typeface="Calibri Light"/>
              </a:endParaRPr>
            </a:p>
          </p:txBody>
        </p:sp>
      </p:grpSp>
      <p:sp>
        <p:nvSpPr>
          <p:cNvPr id="23" name="TextBox 22">
            <a:extLst>
              <a:ext uri="{FF2B5EF4-FFF2-40B4-BE49-F238E27FC236}">
                <a16:creationId xmlns:a16="http://schemas.microsoft.com/office/drawing/2014/main" id="{20563E8C-094D-E916-520F-33EC2092E612}"/>
              </a:ext>
            </a:extLst>
          </p:cNvPr>
          <p:cNvSpPr txBox="1"/>
          <p:nvPr/>
        </p:nvSpPr>
        <p:spPr>
          <a:xfrm>
            <a:off x="5540073" y="2941671"/>
            <a:ext cx="5508927" cy="1394356"/>
          </a:xfrm>
          <a:prstGeom prst="rect">
            <a:avLst/>
          </a:prstGeom>
          <a:noFill/>
        </p:spPr>
        <p:txBody>
          <a:bodyPr wrap="square">
            <a:spAutoFit/>
          </a:bodyPr>
          <a:lstStyle/>
          <a:p>
            <a:pPr marL="12700" marR="5080" indent="41275">
              <a:lnSpc>
                <a:spcPct val="112900"/>
              </a:lnSpc>
              <a:spcBef>
                <a:spcPts val="100"/>
              </a:spcBef>
            </a:pPr>
            <a:r>
              <a:rPr lang="en-US" sz="6600" baseline="30000" dirty="0">
                <a:solidFill>
                  <a:schemeClr val="bg1"/>
                </a:solidFill>
                <a:latin typeface="Impact" panose="020B0806030902050204" pitchFamily="34" charset="0"/>
                <a:cs typeface="Calibri"/>
              </a:rPr>
              <a:t>$</a:t>
            </a:r>
            <a:r>
              <a:rPr lang="en-US" sz="8000" b="1" dirty="0">
                <a:solidFill>
                  <a:schemeClr val="bg1"/>
                </a:solidFill>
                <a:latin typeface="Impact" panose="020B0806030902050204" pitchFamily="34" charset="0"/>
                <a:cs typeface="Calibri"/>
              </a:rPr>
              <a:t>100,628</a:t>
            </a:r>
            <a:endParaRPr lang="en-US" sz="4000" dirty="0">
              <a:solidFill>
                <a:schemeClr val="bg1"/>
              </a:solidFill>
              <a:latin typeface="Calibri"/>
              <a:cs typeface="Calibri"/>
            </a:endParaRPr>
          </a:p>
        </p:txBody>
      </p:sp>
      <p:sp>
        <p:nvSpPr>
          <p:cNvPr id="24" name="TextBox 23">
            <a:extLst>
              <a:ext uri="{FF2B5EF4-FFF2-40B4-BE49-F238E27FC236}">
                <a16:creationId xmlns:a16="http://schemas.microsoft.com/office/drawing/2014/main" id="{D2529D93-E191-9596-04E0-FEE758E9223E}"/>
              </a:ext>
            </a:extLst>
          </p:cNvPr>
          <p:cNvSpPr txBox="1"/>
          <p:nvPr/>
        </p:nvSpPr>
        <p:spPr>
          <a:xfrm>
            <a:off x="6226770" y="2590800"/>
            <a:ext cx="2825393" cy="584775"/>
          </a:xfrm>
          <a:prstGeom prst="rect">
            <a:avLst/>
          </a:prstGeom>
          <a:noFill/>
        </p:spPr>
        <p:txBody>
          <a:bodyPr wrap="square">
            <a:spAutoFit/>
          </a:bodyPr>
          <a:lstStyle/>
          <a:p>
            <a:r>
              <a:rPr lang="en-US" sz="3200" dirty="0">
                <a:solidFill>
                  <a:schemeClr val="bg1"/>
                </a:solidFill>
                <a:latin typeface="Haettenschweiler" panose="020B0706040902060204" pitchFamily="34" charset="0"/>
              </a:rPr>
              <a:t>2025-2026</a:t>
            </a:r>
            <a:endParaRPr lang="en-US" sz="3200" dirty="0">
              <a:latin typeface="Haettenschweiler" panose="020B0706040902060204" pitchFamily="34" charset="0"/>
            </a:endParaRPr>
          </a:p>
        </p:txBody>
      </p:sp>
      <p:pic>
        <p:nvPicPr>
          <p:cNvPr id="21" name="Picture 20">
            <a:extLst>
              <a:ext uri="{FF2B5EF4-FFF2-40B4-BE49-F238E27FC236}">
                <a16:creationId xmlns:a16="http://schemas.microsoft.com/office/drawing/2014/main" id="{4B6742F4-6DBB-0E62-2DFB-BCB229D96AD6}"/>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913589" y="-3244722"/>
            <a:ext cx="17767260" cy="11850623"/>
          </a:xfrm>
          <a:prstGeom prst="rect">
            <a:avLst/>
          </a:prstGeom>
        </p:spPr>
      </p:pic>
      <p:sp>
        <p:nvSpPr>
          <p:cNvPr id="22" name="TextBox 21">
            <a:extLst>
              <a:ext uri="{FF2B5EF4-FFF2-40B4-BE49-F238E27FC236}">
                <a16:creationId xmlns:a16="http://schemas.microsoft.com/office/drawing/2014/main" id="{1C484400-ECA6-383D-FEA3-83930E24B1B2}"/>
              </a:ext>
            </a:extLst>
          </p:cNvPr>
          <p:cNvSpPr txBox="1"/>
          <p:nvPr/>
        </p:nvSpPr>
        <p:spPr>
          <a:xfrm>
            <a:off x="5562600" y="5575756"/>
            <a:ext cx="1435008" cy="215444"/>
          </a:xfrm>
          <a:prstGeom prst="rect">
            <a:avLst/>
          </a:prstGeom>
          <a:noFill/>
        </p:spPr>
        <p:txBody>
          <a:bodyPr wrap="none" rtlCol="0">
            <a:spAutoFit/>
          </a:bodyPr>
          <a:lstStyle/>
          <a:p>
            <a:r>
              <a:rPr lang="en-US" sz="800" dirty="0">
                <a:solidFill>
                  <a:schemeClr val="bg1"/>
                </a:solidFill>
              </a:rPr>
              <a:t>Photo Credit: Reese Brown</a:t>
            </a:r>
          </a:p>
        </p:txBody>
      </p:sp>
      <p:sp>
        <p:nvSpPr>
          <p:cNvPr id="25" name="TextBox 24">
            <a:extLst>
              <a:ext uri="{FF2B5EF4-FFF2-40B4-BE49-F238E27FC236}">
                <a16:creationId xmlns:a16="http://schemas.microsoft.com/office/drawing/2014/main" id="{6A99F7F4-0814-6DE4-BC3E-F3B1BC56B244}"/>
              </a:ext>
            </a:extLst>
          </p:cNvPr>
          <p:cNvSpPr txBox="1"/>
          <p:nvPr/>
        </p:nvSpPr>
        <p:spPr>
          <a:xfrm>
            <a:off x="5768673" y="3886200"/>
            <a:ext cx="2825393" cy="618054"/>
          </a:xfrm>
          <a:prstGeom prst="rect">
            <a:avLst/>
          </a:prstGeom>
          <a:noFill/>
        </p:spPr>
        <p:txBody>
          <a:bodyPr wrap="square">
            <a:spAutoFit/>
          </a:bodyPr>
          <a:lstStyle/>
          <a:p>
            <a:pPr marL="12700" marR="5080" indent="41275">
              <a:lnSpc>
                <a:spcPct val="112900"/>
              </a:lnSpc>
              <a:spcBef>
                <a:spcPts val="100"/>
              </a:spcBef>
            </a:pPr>
            <a:r>
              <a:rPr lang="en-US" sz="1800" spc="-15" dirty="0">
                <a:solidFill>
                  <a:schemeClr val="bg1"/>
                </a:solidFill>
                <a:latin typeface="Calibri"/>
                <a:cs typeface="Calibri"/>
              </a:rPr>
              <a:t>Invested to support athletes</a:t>
            </a:r>
            <a:r>
              <a:rPr lang="en-US" sz="3200" spc="-15" dirty="0">
                <a:solidFill>
                  <a:schemeClr val="bg1"/>
                </a:solidFill>
                <a:latin typeface="Calibri"/>
                <a:cs typeface="Calibri"/>
              </a:rPr>
              <a:t> </a:t>
            </a:r>
          </a:p>
        </p:txBody>
      </p:sp>
    </p:spTree>
    <p:extLst>
      <p:ext uri="{BB962C8B-B14F-4D97-AF65-F5344CB8AC3E}">
        <p14:creationId xmlns:p14="http://schemas.microsoft.com/office/powerpoint/2010/main" val="38353483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12" name="Picture 11">
            <a:extLst>
              <a:ext uri="{FF2B5EF4-FFF2-40B4-BE49-F238E27FC236}">
                <a16:creationId xmlns:a16="http://schemas.microsoft.com/office/drawing/2014/main" id="{8C00E3D0-CC9C-A0FE-3CD8-36732B991A8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85800" y="-2649251"/>
            <a:ext cx="15751945" cy="9583451"/>
          </a:xfrm>
          <a:prstGeom prst="rect">
            <a:avLst/>
          </a:prstGeom>
        </p:spPr>
      </p:pic>
      <p:sp>
        <p:nvSpPr>
          <p:cNvPr id="3" name="55Google Shape;321;g2c97b8a765a_0_0">
            <a:extLst>
              <a:ext uri="{FF2B5EF4-FFF2-40B4-BE49-F238E27FC236}">
                <a16:creationId xmlns:a16="http://schemas.microsoft.com/office/drawing/2014/main" id="{A246B4A8-FA36-6F35-7E49-0DC02DF00C63}"/>
              </a:ext>
            </a:extLst>
          </p:cNvPr>
          <p:cNvSpPr/>
          <p:nvPr/>
        </p:nvSpPr>
        <p:spPr>
          <a:xfrm flipV="1">
            <a:off x="-32657" y="-757530"/>
            <a:ext cx="12703190" cy="5699222"/>
          </a:xfrm>
          <a:prstGeom prst="rect">
            <a:avLst/>
          </a:prstGeom>
          <a:gradFill>
            <a:gsLst>
              <a:gs pos="20000">
                <a:srgbClr val="033562">
                  <a:alpha val="72000"/>
                </a:srgbClr>
              </a:gs>
              <a:gs pos="71000">
                <a:srgbClr val="033562">
                  <a:alpha val="0"/>
                </a:srgbClr>
              </a:gs>
            </a:gsLst>
            <a:lin ang="19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en-US" sz="1800" b="0" i="0" u="none" strike="noStrike" cap="none">
              <a:solidFill>
                <a:schemeClr val="bg1"/>
              </a:solidFill>
              <a:latin typeface="Calibri"/>
              <a:ea typeface="Calibri"/>
              <a:cs typeface="Calibri"/>
              <a:sym typeface="Calibri"/>
            </a:endParaRPr>
          </a:p>
        </p:txBody>
      </p:sp>
      <p:sp>
        <p:nvSpPr>
          <p:cNvPr id="4" name="55Google Shape;321;g2c97b8a765a_0_0">
            <a:extLst>
              <a:ext uri="{FF2B5EF4-FFF2-40B4-BE49-F238E27FC236}">
                <a16:creationId xmlns:a16="http://schemas.microsoft.com/office/drawing/2014/main" id="{C680D7B5-7001-1DB0-5D57-B585134FE1DD}"/>
              </a:ext>
            </a:extLst>
          </p:cNvPr>
          <p:cNvSpPr/>
          <p:nvPr/>
        </p:nvSpPr>
        <p:spPr>
          <a:xfrm flipV="1">
            <a:off x="-403667" y="2354059"/>
            <a:ext cx="12703190" cy="4580140"/>
          </a:xfrm>
          <a:prstGeom prst="rect">
            <a:avLst/>
          </a:prstGeom>
          <a:gradFill>
            <a:gsLst>
              <a:gs pos="8000">
                <a:srgbClr val="033562">
                  <a:alpha val="72000"/>
                </a:srgbClr>
              </a:gs>
              <a:gs pos="100000">
                <a:srgbClr val="033562"/>
              </a:gs>
              <a:gs pos="72000">
                <a:srgbClr val="033562">
                  <a:alpha val="48000"/>
                </a:srgbClr>
              </a:gs>
            </a:gsLst>
            <a:lin ang="19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en-US" sz="1800" b="0" i="0" u="none" strike="noStrike" cap="none">
              <a:solidFill>
                <a:schemeClr val="bg1"/>
              </a:solidFill>
              <a:latin typeface="Calibri"/>
              <a:ea typeface="Calibri"/>
              <a:cs typeface="Calibri"/>
              <a:sym typeface="Calibri"/>
            </a:endParaRPr>
          </a:p>
        </p:txBody>
      </p:sp>
      <p:sp>
        <p:nvSpPr>
          <p:cNvPr id="363" name="Parallelogram 362">
            <a:extLst>
              <a:ext uri="{FF2B5EF4-FFF2-40B4-BE49-F238E27FC236}">
                <a16:creationId xmlns:a16="http://schemas.microsoft.com/office/drawing/2014/main" id="{0C7C708D-2E4E-188C-6F10-15940D2E79F5}"/>
              </a:ext>
            </a:extLst>
          </p:cNvPr>
          <p:cNvSpPr/>
          <p:nvPr/>
        </p:nvSpPr>
        <p:spPr>
          <a:xfrm>
            <a:off x="-588301" y="2326704"/>
            <a:ext cx="12713668" cy="3203560"/>
          </a:xfrm>
          <a:prstGeom prst="parallelogram">
            <a:avLst>
              <a:gd name="adj" fmla="val 16538"/>
            </a:avLst>
          </a:prstGeom>
          <a:solidFill>
            <a:srgbClr val="033562">
              <a:alpha val="69804"/>
            </a:srgbClr>
          </a:solidFill>
          <a:ln w="6350">
            <a:solidFill>
              <a:schemeClr val="tx2">
                <a:lumMod val="60000"/>
                <a:lumOff val="40000"/>
              </a:schemeClr>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2">
            <a:extLst>
              <a:ext uri="{FF2B5EF4-FFF2-40B4-BE49-F238E27FC236}">
                <a16:creationId xmlns:a16="http://schemas.microsoft.com/office/drawing/2014/main" id="{5CF7FDD0-E8D8-EF09-9039-90FF4E44DBF0}"/>
              </a:ext>
            </a:extLst>
          </p:cNvPr>
          <p:cNvSpPr txBox="1">
            <a:spLocks/>
          </p:cNvSpPr>
          <p:nvPr/>
        </p:nvSpPr>
        <p:spPr>
          <a:xfrm>
            <a:off x="480133" y="529268"/>
            <a:ext cx="7547066" cy="689932"/>
          </a:xfrm>
          <a:prstGeom prst="rect">
            <a:avLst/>
          </a:prstGeom>
        </p:spPr>
        <p:txBody>
          <a:bodyPr vert="horz" wrap="square" lIns="0" tIns="12700" rIns="0" bIns="0" rtlCol="0">
            <a:spAutoFit/>
          </a:bodyPr>
          <a:lstStyle>
            <a:lvl1pPr>
              <a:defRPr>
                <a:latin typeface="+mj-lt"/>
                <a:ea typeface="+mj-ea"/>
                <a:cs typeface="+mj-cs"/>
              </a:defRPr>
            </a:lvl1pPr>
          </a:lstStyle>
          <a:p>
            <a:pPr marL="12700" algn="l">
              <a:spcBef>
                <a:spcPts val="100"/>
              </a:spcBef>
            </a:pPr>
            <a:r>
              <a:rPr lang="en-US" sz="4400" cap="all" dirty="0">
                <a:solidFill>
                  <a:schemeClr val="bg1"/>
                </a:solidFill>
                <a:latin typeface="Impact" panose="020B0806030902050204" pitchFamily="34" charset="0"/>
              </a:rPr>
              <a:t>Supported Winter</a:t>
            </a:r>
            <a:r>
              <a:rPr lang="en-US" sz="4400" spc="-45" dirty="0">
                <a:solidFill>
                  <a:schemeClr val="bg1"/>
                </a:solidFill>
                <a:latin typeface="Impact" panose="020B0806030902050204" pitchFamily="34" charset="0"/>
              </a:rPr>
              <a:t> </a:t>
            </a:r>
            <a:r>
              <a:rPr lang="en-US" sz="4400" spc="-10" dirty="0">
                <a:solidFill>
                  <a:schemeClr val="bg1"/>
                </a:solidFill>
                <a:latin typeface="Impact" panose="020B0806030902050204" pitchFamily="34" charset="0"/>
              </a:rPr>
              <a:t>PROJECTS</a:t>
            </a:r>
          </a:p>
        </p:txBody>
      </p:sp>
      <p:pic>
        <p:nvPicPr>
          <p:cNvPr id="10" name="Picture 9">
            <a:extLst>
              <a:ext uri="{FF2B5EF4-FFF2-40B4-BE49-F238E27FC236}">
                <a16:creationId xmlns:a16="http://schemas.microsoft.com/office/drawing/2014/main" id="{4C3FF639-D32E-362F-26D4-3DEB6B79864D}"/>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85800" y="-2649251"/>
            <a:ext cx="15751942" cy="9583451"/>
          </a:xfrm>
          <a:prstGeom prst="rect">
            <a:avLst/>
          </a:prstGeom>
        </p:spPr>
      </p:pic>
      <p:pic>
        <p:nvPicPr>
          <p:cNvPr id="34" name="Google Shape;322;g2c97b8a765a_0_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991600" y="5562600"/>
            <a:ext cx="2692446" cy="1256819"/>
          </a:xfrm>
          <a:prstGeom prst="rect">
            <a:avLst/>
          </a:prstGeom>
          <a:noFill/>
          <a:ln>
            <a:noFill/>
          </a:ln>
        </p:spPr>
      </p:pic>
      <p:grpSp>
        <p:nvGrpSpPr>
          <p:cNvPr id="47" name="Group 46">
            <a:extLst>
              <a:ext uri="{FF2B5EF4-FFF2-40B4-BE49-F238E27FC236}">
                <a16:creationId xmlns:a16="http://schemas.microsoft.com/office/drawing/2014/main" id="{B3AF72F4-24DB-7126-D756-94EBA86D2AB0}"/>
              </a:ext>
            </a:extLst>
          </p:cNvPr>
          <p:cNvGrpSpPr/>
          <p:nvPr/>
        </p:nvGrpSpPr>
        <p:grpSpPr>
          <a:xfrm>
            <a:off x="6019800" y="2950219"/>
            <a:ext cx="7620177" cy="1941514"/>
            <a:chOff x="7340502" y="2646974"/>
            <a:chExt cx="7620177" cy="1941514"/>
          </a:xfrm>
        </p:grpSpPr>
        <p:sp>
          <p:nvSpPr>
            <p:cNvPr id="48" name="TextBox 47">
              <a:extLst>
                <a:ext uri="{FF2B5EF4-FFF2-40B4-BE49-F238E27FC236}">
                  <a16:creationId xmlns:a16="http://schemas.microsoft.com/office/drawing/2014/main" id="{FB7137C5-4CDC-54AD-59A7-36B3F23BD376}"/>
                </a:ext>
              </a:extLst>
            </p:cNvPr>
            <p:cNvSpPr txBox="1"/>
            <p:nvPr/>
          </p:nvSpPr>
          <p:spPr>
            <a:xfrm>
              <a:off x="8027199" y="2646974"/>
              <a:ext cx="2825393" cy="584775"/>
            </a:xfrm>
            <a:prstGeom prst="rect">
              <a:avLst/>
            </a:prstGeom>
            <a:noFill/>
          </p:spPr>
          <p:txBody>
            <a:bodyPr wrap="square">
              <a:spAutoFit/>
            </a:bodyPr>
            <a:lstStyle/>
            <a:p>
              <a:r>
                <a:rPr lang="en-US" sz="3200" dirty="0">
                  <a:solidFill>
                    <a:schemeClr val="bg1"/>
                  </a:solidFill>
                  <a:latin typeface="Haettenschweiler" panose="020B0706040902060204" pitchFamily="34" charset="0"/>
                </a:rPr>
                <a:t>2025-2026</a:t>
              </a:r>
              <a:endParaRPr lang="en-US" sz="3200" dirty="0">
                <a:latin typeface="Haettenschweiler" panose="020B0706040902060204" pitchFamily="34" charset="0"/>
              </a:endParaRPr>
            </a:p>
          </p:txBody>
        </p:sp>
        <p:sp>
          <p:nvSpPr>
            <p:cNvPr id="50" name="TextBox 49">
              <a:extLst>
                <a:ext uri="{FF2B5EF4-FFF2-40B4-BE49-F238E27FC236}">
                  <a16:creationId xmlns:a16="http://schemas.microsoft.com/office/drawing/2014/main" id="{D6680051-EB61-7778-EA07-8DF5C6B9B337}"/>
                </a:ext>
              </a:extLst>
            </p:cNvPr>
            <p:cNvSpPr txBox="1"/>
            <p:nvPr/>
          </p:nvSpPr>
          <p:spPr>
            <a:xfrm>
              <a:off x="8129573" y="3970434"/>
              <a:ext cx="6831106" cy="618054"/>
            </a:xfrm>
            <a:prstGeom prst="rect">
              <a:avLst/>
            </a:prstGeom>
            <a:noFill/>
          </p:spPr>
          <p:txBody>
            <a:bodyPr wrap="square">
              <a:spAutoFit/>
            </a:bodyPr>
            <a:lstStyle/>
            <a:p>
              <a:pPr marL="12700" marR="5080" indent="41275">
                <a:lnSpc>
                  <a:spcPct val="112900"/>
                </a:lnSpc>
                <a:spcBef>
                  <a:spcPts val="100"/>
                </a:spcBef>
              </a:pPr>
              <a:r>
                <a:rPr lang="en-US" sz="1800" spc="-15" dirty="0">
                  <a:solidFill>
                    <a:schemeClr val="bg1"/>
                  </a:solidFill>
                  <a:latin typeface="Calibri"/>
                  <a:cs typeface="Calibri"/>
                </a:rPr>
                <a:t>Invested to support athletes</a:t>
              </a:r>
              <a:r>
                <a:rPr lang="en-US" sz="3200" spc="-15" dirty="0">
                  <a:solidFill>
                    <a:schemeClr val="bg1"/>
                  </a:solidFill>
                  <a:latin typeface="Calibri"/>
                  <a:cs typeface="Calibri"/>
                </a:rPr>
                <a:t> </a:t>
              </a:r>
            </a:p>
          </p:txBody>
        </p:sp>
        <p:sp>
          <p:nvSpPr>
            <p:cNvPr id="53" name="TextBox 52">
              <a:extLst>
                <a:ext uri="{FF2B5EF4-FFF2-40B4-BE49-F238E27FC236}">
                  <a16:creationId xmlns:a16="http://schemas.microsoft.com/office/drawing/2014/main" id="{CFF0E91E-4D7E-D4B8-FF58-C64EAB9EA6B4}"/>
                </a:ext>
              </a:extLst>
            </p:cNvPr>
            <p:cNvSpPr txBox="1"/>
            <p:nvPr/>
          </p:nvSpPr>
          <p:spPr>
            <a:xfrm>
              <a:off x="7340502" y="2997845"/>
              <a:ext cx="5508927" cy="1394356"/>
            </a:xfrm>
            <a:prstGeom prst="rect">
              <a:avLst/>
            </a:prstGeom>
            <a:noFill/>
          </p:spPr>
          <p:txBody>
            <a:bodyPr wrap="square">
              <a:spAutoFit/>
            </a:bodyPr>
            <a:lstStyle/>
            <a:p>
              <a:pPr marL="12700" marR="5080" indent="41275">
                <a:lnSpc>
                  <a:spcPct val="112900"/>
                </a:lnSpc>
                <a:spcBef>
                  <a:spcPts val="100"/>
                </a:spcBef>
              </a:pPr>
              <a:r>
                <a:rPr lang="en-US" sz="6600" baseline="30000" dirty="0">
                  <a:solidFill>
                    <a:schemeClr val="bg1"/>
                  </a:solidFill>
                  <a:latin typeface="Impact" panose="020B0806030902050204" pitchFamily="34" charset="0"/>
                  <a:cs typeface="Calibri"/>
                </a:rPr>
                <a:t>$</a:t>
              </a:r>
              <a:r>
                <a:rPr lang="en-US" sz="8000" b="1" dirty="0">
                  <a:solidFill>
                    <a:schemeClr val="bg1"/>
                  </a:solidFill>
                  <a:latin typeface="Impact" panose="020B0806030902050204" pitchFamily="34" charset="0"/>
                  <a:cs typeface="Calibri"/>
                </a:rPr>
                <a:t>228,485 </a:t>
              </a:r>
              <a:endParaRPr lang="en-US" sz="4000" dirty="0">
                <a:solidFill>
                  <a:schemeClr val="bg1"/>
                </a:solidFill>
                <a:latin typeface="Calibri"/>
                <a:cs typeface="Calibri"/>
              </a:endParaRPr>
            </a:p>
          </p:txBody>
        </p:sp>
      </p:grpSp>
      <p:sp>
        <p:nvSpPr>
          <p:cNvPr id="9" name="Parallelogram 8">
            <a:extLst>
              <a:ext uri="{FF2B5EF4-FFF2-40B4-BE49-F238E27FC236}">
                <a16:creationId xmlns:a16="http://schemas.microsoft.com/office/drawing/2014/main" id="{34907A2F-4ADF-BA13-84F7-1E6C5CD4D716}"/>
              </a:ext>
            </a:extLst>
          </p:cNvPr>
          <p:cNvSpPr/>
          <p:nvPr/>
        </p:nvSpPr>
        <p:spPr>
          <a:xfrm>
            <a:off x="-833541" y="4661809"/>
            <a:ext cx="6619107" cy="710044"/>
          </a:xfrm>
          <a:prstGeom prst="parallelogram">
            <a:avLst>
              <a:gd name="adj" fmla="val 43029"/>
            </a:avLst>
          </a:prstGeom>
          <a:solidFill>
            <a:schemeClr val="bg1"/>
          </a:solidFill>
          <a:ln>
            <a:solidFill>
              <a:srgbClr val="37609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2" name="TextBox 331">
            <a:extLst>
              <a:ext uri="{FF2B5EF4-FFF2-40B4-BE49-F238E27FC236}">
                <a16:creationId xmlns:a16="http://schemas.microsoft.com/office/drawing/2014/main" id="{47298884-3C12-CD0F-6C11-D6C8C7F1A999}"/>
              </a:ext>
            </a:extLst>
          </p:cNvPr>
          <p:cNvSpPr txBox="1"/>
          <p:nvPr/>
        </p:nvSpPr>
        <p:spPr>
          <a:xfrm>
            <a:off x="3814660" y="4768980"/>
            <a:ext cx="2052549" cy="523220"/>
          </a:xfrm>
          <a:prstGeom prst="rect">
            <a:avLst/>
          </a:prstGeom>
          <a:noFill/>
        </p:spPr>
        <p:txBody>
          <a:bodyPr wrap="square">
            <a:spAutoFit/>
          </a:bodyPr>
          <a:lstStyle/>
          <a:p>
            <a:pPr marL="12700" algn="l">
              <a:lnSpc>
                <a:spcPct val="100000"/>
              </a:lnSpc>
              <a:spcBef>
                <a:spcPts val="10"/>
              </a:spcBef>
            </a:pPr>
            <a:r>
              <a:rPr lang="en-US" sz="2800" b="1" dirty="0">
                <a:solidFill>
                  <a:schemeClr val="accent1">
                    <a:lumMod val="75000"/>
                  </a:schemeClr>
                </a:solidFill>
                <a:latin typeface="Impact" panose="020B0806030902050204" pitchFamily="34" charset="0"/>
                <a:cs typeface="Calibri"/>
              </a:rPr>
              <a:t>$18,881</a:t>
            </a:r>
            <a:endParaRPr lang="en-US" sz="2800" dirty="0">
              <a:solidFill>
                <a:schemeClr val="accent1">
                  <a:lumMod val="75000"/>
                </a:schemeClr>
              </a:solidFill>
              <a:latin typeface="Impact" panose="020B0806030902050204" pitchFamily="34" charset="0"/>
              <a:cs typeface="Calibri"/>
            </a:endParaRPr>
          </a:p>
        </p:txBody>
      </p:sp>
      <p:sp>
        <p:nvSpPr>
          <p:cNvPr id="40" name="TextBox 39">
            <a:extLst>
              <a:ext uri="{FF2B5EF4-FFF2-40B4-BE49-F238E27FC236}">
                <a16:creationId xmlns:a16="http://schemas.microsoft.com/office/drawing/2014/main" id="{24FD5159-E9AF-40A6-170A-ADAE0EA6E365}"/>
              </a:ext>
            </a:extLst>
          </p:cNvPr>
          <p:cNvSpPr txBox="1"/>
          <p:nvPr/>
        </p:nvSpPr>
        <p:spPr>
          <a:xfrm>
            <a:off x="614260" y="4874136"/>
            <a:ext cx="3474184" cy="307777"/>
          </a:xfrm>
          <a:prstGeom prst="rect">
            <a:avLst/>
          </a:prstGeom>
          <a:noFill/>
        </p:spPr>
        <p:txBody>
          <a:bodyPr wrap="square">
            <a:spAutoFit/>
          </a:bodyPr>
          <a:lstStyle/>
          <a:p>
            <a:pPr marL="12700">
              <a:lnSpc>
                <a:spcPct val="100000"/>
              </a:lnSpc>
              <a:spcBef>
                <a:spcPts val="980"/>
              </a:spcBef>
            </a:pPr>
            <a:r>
              <a:rPr lang="en-US" sz="1400" b="1" cap="all" dirty="0">
                <a:solidFill>
                  <a:srgbClr val="376092"/>
                </a:solidFill>
                <a:latin typeface="+mn-lt"/>
                <a:cs typeface="Calibri Light"/>
              </a:rPr>
              <a:t>TRAIL</a:t>
            </a:r>
            <a:r>
              <a:rPr lang="en-US" sz="1400" b="1" cap="all" spc="60" dirty="0">
                <a:solidFill>
                  <a:srgbClr val="376092"/>
                </a:solidFill>
                <a:latin typeface="+mn-lt"/>
                <a:cs typeface="Calibri Light"/>
              </a:rPr>
              <a:t> </a:t>
            </a:r>
            <a:r>
              <a:rPr lang="en-US" sz="1400" b="1" cap="all" dirty="0">
                <a:solidFill>
                  <a:srgbClr val="376092"/>
                </a:solidFill>
                <a:latin typeface="+mn-lt"/>
                <a:cs typeface="Calibri Light"/>
              </a:rPr>
              <a:t>TO</a:t>
            </a:r>
            <a:r>
              <a:rPr lang="en-US" sz="1400" b="1" cap="all" spc="50" dirty="0">
                <a:solidFill>
                  <a:srgbClr val="376092"/>
                </a:solidFill>
                <a:latin typeface="+mn-lt"/>
                <a:cs typeface="Calibri Light"/>
              </a:rPr>
              <a:t> </a:t>
            </a:r>
            <a:r>
              <a:rPr lang="en-US" sz="1400" b="1" cap="all" dirty="0">
                <a:solidFill>
                  <a:srgbClr val="376092"/>
                </a:solidFill>
                <a:latin typeface="+mn-lt"/>
                <a:cs typeface="Calibri Light"/>
              </a:rPr>
              <a:t>GOLD</a:t>
            </a:r>
            <a:r>
              <a:rPr lang="en-US" sz="1400" b="1" cap="all" spc="65" dirty="0">
                <a:solidFill>
                  <a:srgbClr val="376092"/>
                </a:solidFill>
                <a:latin typeface="+mn-lt"/>
                <a:cs typeface="Calibri Light"/>
              </a:rPr>
              <a:t> </a:t>
            </a:r>
            <a:r>
              <a:rPr lang="en-US" sz="1400" b="1" cap="all" spc="-10" dirty="0">
                <a:solidFill>
                  <a:srgbClr val="376092"/>
                </a:solidFill>
                <a:latin typeface="+mn-lt"/>
                <a:cs typeface="Calibri Light"/>
              </a:rPr>
              <a:t>Coaching Grants</a:t>
            </a:r>
            <a:endParaRPr lang="en-US" sz="1400" b="1" dirty="0">
              <a:solidFill>
                <a:srgbClr val="376092"/>
              </a:solidFill>
              <a:latin typeface="+mn-lt"/>
              <a:cs typeface="Calibri"/>
            </a:endParaRPr>
          </a:p>
        </p:txBody>
      </p:sp>
      <p:sp>
        <p:nvSpPr>
          <p:cNvPr id="2" name="Parallelogram 1">
            <a:extLst>
              <a:ext uri="{FF2B5EF4-FFF2-40B4-BE49-F238E27FC236}">
                <a16:creationId xmlns:a16="http://schemas.microsoft.com/office/drawing/2014/main" id="{EFADA87A-7679-DB58-7F81-ACC8E3DA4AF7}"/>
              </a:ext>
            </a:extLst>
          </p:cNvPr>
          <p:cNvSpPr/>
          <p:nvPr/>
        </p:nvSpPr>
        <p:spPr>
          <a:xfrm>
            <a:off x="-833541" y="3122777"/>
            <a:ext cx="6619108" cy="710044"/>
          </a:xfrm>
          <a:prstGeom prst="parallelogram">
            <a:avLst>
              <a:gd name="adj" fmla="val 43029"/>
            </a:avLst>
          </a:prstGeom>
          <a:solidFill>
            <a:schemeClr val="bg1"/>
          </a:solidFill>
          <a:ln>
            <a:solidFill>
              <a:srgbClr val="37609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arallelogram 4">
            <a:extLst>
              <a:ext uri="{FF2B5EF4-FFF2-40B4-BE49-F238E27FC236}">
                <a16:creationId xmlns:a16="http://schemas.microsoft.com/office/drawing/2014/main" id="{C6525279-5CEF-BF6D-73A4-3F1E5D7A8395}"/>
              </a:ext>
            </a:extLst>
          </p:cNvPr>
          <p:cNvSpPr/>
          <p:nvPr/>
        </p:nvSpPr>
        <p:spPr>
          <a:xfrm>
            <a:off x="-833541" y="1615133"/>
            <a:ext cx="6619108" cy="710044"/>
          </a:xfrm>
          <a:prstGeom prst="parallelogram">
            <a:avLst>
              <a:gd name="adj" fmla="val 43029"/>
            </a:avLst>
          </a:prstGeom>
          <a:solidFill>
            <a:schemeClr val="bg1"/>
          </a:solidFill>
          <a:ln>
            <a:solidFill>
              <a:srgbClr val="37609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Parallelogram 6">
            <a:extLst>
              <a:ext uri="{FF2B5EF4-FFF2-40B4-BE49-F238E27FC236}">
                <a16:creationId xmlns:a16="http://schemas.microsoft.com/office/drawing/2014/main" id="{F454A46E-4816-EFBD-A584-EC86577DC40E}"/>
              </a:ext>
            </a:extLst>
          </p:cNvPr>
          <p:cNvSpPr/>
          <p:nvPr/>
        </p:nvSpPr>
        <p:spPr>
          <a:xfrm>
            <a:off x="-833541" y="2384649"/>
            <a:ext cx="6619108" cy="710044"/>
          </a:xfrm>
          <a:prstGeom prst="parallelogram">
            <a:avLst>
              <a:gd name="adj" fmla="val 43029"/>
            </a:avLst>
          </a:prstGeom>
          <a:solidFill>
            <a:schemeClr val="bg1"/>
          </a:solidFill>
          <a:ln>
            <a:solidFill>
              <a:srgbClr val="37609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4BFB7EB4-9ACC-7376-4C42-296A2204E002}"/>
              </a:ext>
            </a:extLst>
          </p:cNvPr>
          <p:cNvGrpSpPr/>
          <p:nvPr/>
        </p:nvGrpSpPr>
        <p:grpSpPr>
          <a:xfrm>
            <a:off x="614260" y="1686580"/>
            <a:ext cx="5252949" cy="547224"/>
            <a:chOff x="614260" y="2757824"/>
            <a:chExt cx="5252949" cy="547224"/>
          </a:xfrm>
        </p:grpSpPr>
        <p:sp>
          <p:nvSpPr>
            <p:cNvPr id="14" name="TextBox 13">
              <a:extLst>
                <a:ext uri="{FF2B5EF4-FFF2-40B4-BE49-F238E27FC236}">
                  <a16:creationId xmlns:a16="http://schemas.microsoft.com/office/drawing/2014/main" id="{20BF91C0-728E-39B5-8525-9E83B72811B0}"/>
                </a:ext>
              </a:extLst>
            </p:cNvPr>
            <p:cNvSpPr txBox="1"/>
            <p:nvPr/>
          </p:nvSpPr>
          <p:spPr>
            <a:xfrm>
              <a:off x="3814660" y="2757824"/>
              <a:ext cx="2052549" cy="523220"/>
            </a:xfrm>
            <a:prstGeom prst="rect">
              <a:avLst/>
            </a:prstGeom>
            <a:noFill/>
          </p:spPr>
          <p:txBody>
            <a:bodyPr wrap="square">
              <a:spAutoFit/>
            </a:bodyPr>
            <a:lstStyle/>
            <a:p>
              <a:pPr marL="12700" algn="l">
                <a:lnSpc>
                  <a:spcPct val="100000"/>
                </a:lnSpc>
                <a:spcBef>
                  <a:spcPts val="10"/>
                </a:spcBef>
              </a:pPr>
              <a:r>
                <a:rPr lang="en-US" sz="2800" b="1" dirty="0">
                  <a:solidFill>
                    <a:srgbClr val="0070C0"/>
                  </a:solidFill>
                  <a:latin typeface="Impact" panose="020B0806030902050204" pitchFamily="34" charset="0"/>
                  <a:cs typeface="Calibri"/>
                </a:rPr>
                <a:t>$78,100</a:t>
              </a:r>
              <a:endParaRPr lang="en-US" sz="2800" dirty="0">
                <a:solidFill>
                  <a:srgbClr val="0070C0"/>
                </a:solidFill>
                <a:latin typeface="Impact" panose="020B0806030902050204" pitchFamily="34" charset="0"/>
                <a:cs typeface="Calibri"/>
              </a:endParaRPr>
            </a:p>
          </p:txBody>
        </p:sp>
        <p:sp>
          <p:nvSpPr>
            <p:cNvPr id="15" name="TextBox 14">
              <a:extLst>
                <a:ext uri="{FF2B5EF4-FFF2-40B4-BE49-F238E27FC236}">
                  <a16:creationId xmlns:a16="http://schemas.microsoft.com/office/drawing/2014/main" id="{EBF1C473-9B7D-C589-6812-5EECA6B360C3}"/>
                </a:ext>
              </a:extLst>
            </p:cNvPr>
            <p:cNvSpPr txBox="1"/>
            <p:nvPr/>
          </p:nvSpPr>
          <p:spPr>
            <a:xfrm>
              <a:off x="614260" y="2781828"/>
              <a:ext cx="3118758" cy="523220"/>
            </a:xfrm>
            <a:prstGeom prst="rect">
              <a:avLst/>
            </a:prstGeom>
            <a:noFill/>
          </p:spPr>
          <p:txBody>
            <a:bodyPr wrap="square">
              <a:spAutoFit/>
            </a:bodyPr>
            <a:lstStyle/>
            <a:p>
              <a:pPr marL="12700">
                <a:lnSpc>
                  <a:spcPct val="100000"/>
                </a:lnSpc>
                <a:spcBef>
                  <a:spcPts val="980"/>
                </a:spcBef>
              </a:pPr>
              <a:r>
                <a:rPr lang="en-US" sz="1400" b="1" cap="all" dirty="0">
                  <a:solidFill>
                    <a:srgbClr val="0070C0"/>
                  </a:solidFill>
                  <a:latin typeface="+mn-lt"/>
                  <a:cs typeface="Calibri Light"/>
                </a:rPr>
                <a:t>JUNIOR WORLDS/U23 CHAMPIONSHIPS</a:t>
              </a:r>
              <a:endParaRPr lang="en-US" sz="1400" b="1" dirty="0">
                <a:solidFill>
                  <a:srgbClr val="0070C0"/>
                </a:solidFill>
                <a:latin typeface="+mn-lt"/>
                <a:cs typeface="Calibri"/>
              </a:endParaRPr>
            </a:p>
          </p:txBody>
        </p:sp>
      </p:grpSp>
      <p:sp>
        <p:nvSpPr>
          <p:cNvPr id="8" name="Parallelogram 7">
            <a:extLst>
              <a:ext uri="{FF2B5EF4-FFF2-40B4-BE49-F238E27FC236}">
                <a16:creationId xmlns:a16="http://schemas.microsoft.com/office/drawing/2014/main" id="{14898AEC-5618-BEAE-3929-A437BE1B224A}"/>
              </a:ext>
            </a:extLst>
          </p:cNvPr>
          <p:cNvSpPr/>
          <p:nvPr/>
        </p:nvSpPr>
        <p:spPr>
          <a:xfrm>
            <a:off x="-833541" y="3892293"/>
            <a:ext cx="6619107" cy="710044"/>
          </a:xfrm>
          <a:prstGeom prst="parallelogram">
            <a:avLst>
              <a:gd name="adj" fmla="val 43029"/>
            </a:avLst>
          </a:prstGeom>
          <a:solidFill>
            <a:schemeClr val="bg1"/>
          </a:solidFill>
          <a:ln>
            <a:solidFill>
              <a:srgbClr val="0070C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0B36EA7B-F7A3-FA6F-73CB-FAD8CDDD4482}"/>
              </a:ext>
            </a:extLst>
          </p:cNvPr>
          <p:cNvGrpSpPr/>
          <p:nvPr/>
        </p:nvGrpSpPr>
        <p:grpSpPr>
          <a:xfrm>
            <a:off x="614260" y="3283739"/>
            <a:ext cx="4814640" cy="495432"/>
            <a:chOff x="614260" y="4486302"/>
            <a:chExt cx="4814640" cy="495432"/>
          </a:xfrm>
        </p:grpSpPr>
        <p:sp>
          <p:nvSpPr>
            <p:cNvPr id="62" name="object 39">
              <a:extLst>
                <a:ext uri="{FF2B5EF4-FFF2-40B4-BE49-F238E27FC236}">
                  <a16:creationId xmlns:a16="http://schemas.microsoft.com/office/drawing/2014/main" id="{9E62C2D0-2F7E-7138-B286-52603D7B0752}"/>
                </a:ext>
              </a:extLst>
            </p:cNvPr>
            <p:cNvSpPr txBox="1"/>
            <p:nvPr/>
          </p:nvSpPr>
          <p:spPr>
            <a:xfrm>
              <a:off x="3814660" y="4664211"/>
              <a:ext cx="1614240" cy="317523"/>
            </a:xfrm>
            <a:prstGeom prst="rect">
              <a:avLst/>
            </a:prstGeom>
            <a:noFill/>
          </p:spPr>
          <p:txBody>
            <a:bodyPr vert="horz" wrap="square" lIns="91440" tIns="45720" rIns="91440" bIns="45720" rtlCol="0">
              <a:spAutoFit/>
            </a:bodyPr>
            <a:lstStyle/>
            <a:p>
              <a:pPr marL="12700" algn="l">
                <a:lnSpc>
                  <a:spcPts val="1435"/>
                </a:lnSpc>
              </a:pPr>
              <a:r>
                <a:rPr lang="en-US" sz="2800" b="1" dirty="0">
                  <a:solidFill>
                    <a:schemeClr val="accent2">
                      <a:lumMod val="75000"/>
                    </a:schemeClr>
                  </a:solidFill>
                  <a:latin typeface="Impact" panose="020B0806030902050204" pitchFamily="34" charset="0"/>
                  <a:cs typeface="Calibri"/>
                </a:rPr>
                <a:t>$32,229</a:t>
              </a:r>
              <a:endParaRPr sz="1200" dirty="0">
                <a:solidFill>
                  <a:schemeClr val="accent2">
                    <a:lumMod val="75000"/>
                  </a:schemeClr>
                </a:solidFill>
                <a:latin typeface="Calibri"/>
                <a:cs typeface="Calibri"/>
              </a:endParaRPr>
            </a:p>
          </p:txBody>
        </p:sp>
        <p:sp>
          <p:nvSpPr>
            <p:cNvPr id="16" name="TextBox 15">
              <a:extLst>
                <a:ext uri="{FF2B5EF4-FFF2-40B4-BE49-F238E27FC236}">
                  <a16:creationId xmlns:a16="http://schemas.microsoft.com/office/drawing/2014/main" id="{2E762D9A-466C-D2FA-B6C8-EC81D8258134}"/>
                </a:ext>
              </a:extLst>
            </p:cNvPr>
            <p:cNvSpPr txBox="1"/>
            <p:nvPr/>
          </p:nvSpPr>
          <p:spPr>
            <a:xfrm>
              <a:off x="614260" y="4486302"/>
              <a:ext cx="3734256" cy="307777"/>
            </a:xfrm>
            <a:prstGeom prst="rect">
              <a:avLst/>
            </a:prstGeom>
            <a:noFill/>
          </p:spPr>
          <p:txBody>
            <a:bodyPr wrap="square">
              <a:spAutoFit/>
            </a:bodyPr>
            <a:lstStyle/>
            <a:p>
              <a:pPr marL="12700">
                <a:lnSpc>
                  <a:spcPct val="100000"/>
                </a:lnSpc>
                <a:spcBef>
                  <a:spcPts val="980"/>
                </a:spcBef>
              </a:pPr>
              <a:r>
                <a:rPr lang="en-US" sz="1400" b="1" cap="all" dirty="0">
                  <a:solidFill>
                    <a:srgbClr val="953735"/>
                  </a:solidFill>
                  <a:latin typeface="+mn-lt"/>
                  <a:cs typeface="Calibri Light"/>
                </a:rPr>
                <a:t>World Cup athlete Grants</a:t>
              </a:r>
              <a:endParaRPr lang="en-US" sz="1400" b="1" dirty="0">
                <a:solidFill>
                  <a:srgbClr val="953735"/>
                </a:solidFill>
                <a:latin typeface="+mn-lt"/>
                <a:cs typeface="Calibri"/>
              </a:endParaRPr>
            </a:p>
          </p:txBody>
        </p:sp>
      </p:grpSp>
      <p:sp>
        <p:nvSpPr>
          <p:cNvPr id="13" name="Parallelogram 12">
            <a:extLst>
              <a:ext uri="{FF2B5EF4-FFF2-40B4-BE49-F238E27FC236}">
                <a16:creationId xmlns:a16="http://schemas.microsoft.com/office/drawing/2014/main" id="{D16BAD74-283C-A0F3-D8DE-FA1AD4CB85F4}"/>
              </a:ext>
            </a:extLst>
          </p:cNvPr>
          <p:cNvSpPr/>
          <p:nvPr/>
        </p:nvSpPr>
        <p:spPr>
          <a:xfrm>
            <a:off x="-833541" y="5431327"/>
            <a:ext cx="6619108" cy="710044"/>
          </a:xfrm>
          <a:prstGeom prst="parallelogram">
            <a:avLst>
              <a:gd name="adj" fmla="val 43029"/>
            </a:avLst>
          </a:prstGeom>
          <a:solidFill>
            <a:schemeClr val="bg1"/>
          </a:solidFill>
          <a:ln>
            <a:solidFill>
              <a:srgbClr val="37609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bject 39">
            <a:extLst>
              <a:ext uri="{FF2B5EF4-FFF2-40B4-BE49-F238E27FC236}">
                <a16:creationId xmlns:a16="http://schemas.microsoft.com/office/drawing/2014/main" id="{2972B387-CD9C-F522-1175-1CA1C50782C5}"/>
              </a:ext>
            </a:extLst>
          </p:cNvPr>
          <p:cNvSpPr txBox="1"/>
          <p:nvPr/>
        </p:nvSpPr>
        <p:spPr>
          <a:xfrm>
            <a:off x="3918870" y="5773516"/>
            <a:ext cx="3020060" cy="238014"/>
          </a:xfrm>
          <a:prstGeom prst="rect">
            <a:avLst/>
          </a:prstGeom>
          <a:noFill/>
        </p:spPr>
        <p:txBody>
          <a:bodyPr vert="horz" wrap="square" lIns="0" tIns="12700" rIns="0" bIns="0" rtlCol="0">
            <a:spAutoFit/>
          </a:bodyPr>
          <a:lstStyle/>
          <a:p>
            <a:pPr marL="12700">
              <a:lnSpc>
                <a:spcPts val="1435"/>
              </a:lnSpc>
            </a:pPr>
            <a:r>
              <a:rPr lang="en-US" sz="2800" b="1" dirty="0">
                <a:solidFill>
                  <a:schemeClr val="accent2">
                    <a:lumMod val="75000"/>
                  </a:schemeClr>
                </a:solidFill>
                <a:latin typeface="Impact" panose="020B0806030902050204" pitchFamily="34" charset="0"/>
                <a:cs typeface="Calibri"/>
              </a:rPr>
              <a:t>$8,000</a:t>
            </a:r>
            <a:endParaRPr sz="1200" dirty="0">
              <a:solidFill>
                <a:schemeClr val="accent2">
                  <a:lumMod val="75000"/>
                </a:schemeClr>
              </a:solidFill>
              <a:latin typeface="Calibri"/>
              <a:cs typeface="Calibri"/>
            </a:endParaRPr>
          </a:p>
        </p:txBody>
      </p:sp>
      <p:sp>
        <p:nvSpPr>
          <p:cNvPr id="20" name="TextBox 19">
            <a:extLst>
              <a:ext uri="{FF2B5EF4-FFF2-40B4-BE49-F238E27FC236}">
                <a16:creationId xmlns:a16="http://schemas.microsoft.com/office/drawing/2014/main" id="{D8402FEA-CDFF-B616-5B80-FD8CF435F3C8}"/>
              </a:ext>
            </a:extLst>
          </p:cNvPr>
          <p:cNvSpPr txBox="1"/>
          <p:nvPr/>
        </p:nvSpPr>
        <p:spPr>
          <a:xfrm>
            <a:off x="658596" y="5638800"/>
            <a:ext cx="2952492" cy="307777"/>
          </a:xfrm>
          <a:prstGeom prst="rect">
            <a:avLst/>
          </a:prstGeom>
          <a:noFill/>
        </p:spPr>
        <p:txBody>
          <a:bodyPr wrap="square">
            <a:spAutoFit/>
          </a:bodyPr>
          <a:lstStyle/>
          <a:p>
            <a:pPr marL="12700">
              <a:lnSpc>
                <a:spcPct val="100000"/>
              </a:lnSpc>
              <a:spcBef>
                <a:spcPts val="980"/>
              </a:spcBef>
            </a:pPr>
            <a:r>
              <a:rPr lang="en-US" sz="1400" b="1" cap="all" spc="-10" dirty="0">
                <a:solidFill>
                  <a:srgbClr val="953735"/>
                </a:solidFill>
                <a:latin typeface="+mn-lt"/>
                <a:cs typeface="Calibri Light"/>
              </a:rPr>
              <a:t>Nordic Combined</a:t>
            </a:r>
            <a:endParaRPr lang="en-US" sz="1400" b="1" dirty="0">
              <a:solidFill>
                <a:srgbClr val="953735"/>
              </a:solidFill>
              <a:latin typeface="+mn-lt"/>
              <a:cs typeface="Calibri Light"/>
            </a:endParaRPr>
          </a:p>
        </p:txBody>
      </p:sp>
      <p:grpSp>
        <p:nvGrpSpPr>
          <p:cNvPr id="24" name="Group 23">
            <a:extLst>
              <a:ext uri="{FF2B5EF4-FFF2-40B4-BE49-F238E27FC236}">
                <a16:creationId xmlns:a16="http://schemas.microsoft.com/office/drawing/2014/main" id="{0A9C7200-0A7F-BC79-CF17-8044B3E41CFC}"/>
              </a:ext>
            </a:extLst>
          </p:cNvPr>
          <p:cNvGrpSpPr/>
          <p:nvPr/>
        </p:nvGrpSpPr>
        <p:grpSpPr>
          <a:xfrm>
            <a:off x="614260" y="4098297"/>
            <a:ext cx="6019343" cy="442874"/>
            <a:chOff x="614260" y="3738126"/>
            <a:chExt cx="6019343" cy="442874"/>
          </a:xfrm>
        </p:grpSpPr>
        <p:sp>
          <p:nvSpPr>
            <p:cNvPr id="60" name="object 37">
              <a:extLst>
                <a:ext uri="{FF2B5EF4-FFF2-40B4-BE49-F238E27FC236}">
                  <a16:creationId xmlns:a16="http://schemas.microsoft.com/office/drawing/2014/main" id="{18AFCA78-41AE-8947-AA56-09BF349FAE4C}"/>
                </a:ext>
              </a:extLst>
            </p:cNvPr>
            <p:cNvSpPr txBox="1"/>
            <p:nvPr/>
          </p:nvSpPr>
          <p:spPr>
            <a:xfrm>
              <a:off x="3814660" y="3879507"/>
              <a:ext cx="2818943" cy="301493"/>
            </a:xfrm>
            <a:prstGeom prst="rect">
              <a:avLst/>
            </a:prstGeom>
          </p:spPr>
          <p:txBody>
            <a:bodyPr vert="horz" wrap="square" lIns="91440" tIns="45720" rIns="91440" bIns="45720" rtlCol="0">
              <a:spAutoFit/>
            </a:bodyPr>
            <a:lstStyle/>
            <a:p>
              <a:pPr marL="12700" algn="l">
                <a:lnSpc>
                  <a:spcPts val="1435"/>
                </a:lnSpc>
              </a:pPr>
              <a:r>
                <a:rPr sz="2800" b="1" dirty="0">
                  <a:solidFill>
                    <a:schemeClr val="accent5">
                      <a:lumMod val="75000"/>
                    </a:schemeClr>
                  </a:solidFill>
                  <a:latin typeface="Impact" panose="020B0806030902050204" pitchFamily="34" charset="0"/>
                  <a:cs typeface="Calibri"/>
                </a:rPr>
                <a:t>$</a:t>
              </a:r>
              <a:r>
                <a:rPr lang="en-US" sz="2800" b="1" dirty="0">
                  <a:solidFill>
                    <a:schemeClr val="accent5">
                      <a:lumMod val="75000"/>
                    </a:schemeClr>
                  </a:solidFill>
                  <a:latin typeface="Impact" panose="020B0806030902050204" pitchFamily="34" charset="0"/>
                  <a:cs typeface="Calibri"/>
                </a:rPr>
                <a:t>27,275</a:t>
              </a:r>
              <a:endParaRPr sz="2800" dirty="0">
                <a:solidFill>
                  <a:schemeClr val="accent5">
                    <a:lumMod val="75000"/>
                  </a:schemeClr>
                </a:solidFill>
                <a:latin typeface="Impact" panose="020B0806030902050204" pitchFamily="34" charset="0"/>
                <a:cs typeface="Calibri"/>
              </a:endParaRPr>
            </a:p>
          </p:txBody>
        </p:sp>
        <p:sp>
          <p:nvSpPr>
            <p:cNvPr id="51" name="TextBox 50">
              <a:extLst>
                <a:ext uri="{FF2B5EF4-FFF2-40B4-BE49-F238E27FC236}">
                  <a16:creationId xmlns:a16="http://schemas.microsoft.com/office/drawing/2014/main" id="{C2CC74CB-E860-C9CA-6996-0477673C001E}"/>
                </a:ext>
              </a:extLst>
            </p:cNvPr>
            <p:cNvSpPr txBox="1"/>
            <p:nvPr/>
          </p:nvSpPr>
          <p:spPr>
            <a:xfrm>
              <a:off x="614260" y="3738126"/>
              <a:ext cx="2372518" cy="307777"/>
            </a:xfrm>
            <a:prstGeom prst="rect">
              <a:avLst/>
            </a:prstGeom>
            <a:noFill/>
          </p:spPr>
          <p:txBody>
            <a:bodyPr wrap="square">
              <a:spAutoFit/>
            </a:bodyPr>
            <a:lstStyle/>
            <a:p>
              <a:pPr marL="12700">
                <a:lnSpc>
                  <a:spcPct val="100000"/>
                </a:lnSpc>
                <a:spcBef>
                  <a:spcPts val="980"/>
                </a:spcBef>
              </a:pPr>
              <a:r>
                <a:rPr lang="en-US" sz="1400" b="1" spc="-10" dirty="0">
                  <a:solidFill>
                    <a:srgbClr val="31859C"/>
                  </a:solidFill>
                  <a:latin typeface="+mn-lt"/>
                  <a:cs typeface="Calibri Light"/>
                </a:rPr>
                <a:t>SUPERTOUR</a:t>
              </a:r>
              <a:endParaRPr lang="en-US" sz="1400" b="1" dirty="0">
                <a:solidFill>
                  <a:srgbClr val="31859C"/>
                </a:solidFill>
                <a:latin typeface="+mn-lt"/>
                <a:cs typeface="Calibri"/>
              </a:endParaRPr>
            </a:p>
          </p:txBody>
        </p:sp>
      </p:grpSp>
      <p:grpSp>
        <p:nvGrpSpPr>
          <p:cNvPr id="22" name="Group 21">
            <a:extLst>
              <a:ext uri="{FF2B5EF4-FFF2-40B4-BE49-F238E27FC236}">
                <a16:creationId xmlns:a16="http://schemas.microsoft.com/office/drawing/2014/main" id="{EEF985AA-635D-B23B-4DDD-77B3F741E1F9}"/>
              </a:ext>
            </a:extLst>
          </p:cNvPr>
          <p:cNvGrpSpPr/>
          <p:nvPr/>
        </p:nvGrpSpPr>
        <p:grpSpPr>
          <a:xfrm>
            <a:off x="614260" y="2497260"/>
            <a:ext cx="5685155" cy="443711"/>
            <a:chOff x="614260" y="2145507"/>
            <a:chExt cx="5685155" cy="443711"/>
          </a:xfrm>
        </p:grpSpPr>
        <p:sp>
          <p:nvSpPr>
            <p:cNvPr id="61" name="object 38">
              <a:extLst>
                <a:ext uri="{FF2B5EF4-FFF2-40B4-BE49-F238E27FC236}">
                  <a16:creationId xmlns:a16="http://schemas.microsoft.com/office/drawing/2014/main" id="{5DF606C0-422B-DAB4-65DA-9E2476EE9791}"/>
                </a:ext>
              </a:extLst>
            </p:cNvPr>
            <p:cNvSpPr txBox="1"/>
            <p:nvPr/>
          </p:nvSpPr>
          <p:spPr>
            <a:xfrm>
              <a:off x="3814660" y="2145507"/>
              <a:ext cx="2484755" cy="443711"/>
            </a:xfrm>
            <a:prstGeom prst="rect">
              <a:avLst/>
            </a:prstGeom>
          </p:spPr>
          <p:txBody>
            <a:bodyPr vert="horz" wrap="square" lIns="91440" tIns="12700" rIns="91440" bIns="0" rtlCol="0">
              <a:spAutoFit/>
            </a:bodyPr>
            <a:lstStyle/>
            <a:p>
              <a:pPr marL="12700" algn="l">
                <a:lnSpc>
                  <a:spcPct val="100000"/>
                </a:lnSpc>
                <a:spcBef>
                  <a:spcPts val="10"/>
                </a:spcBef>
              </a:pPr>
              <a:r>
                <a:rPr lang="en-US" sz="2800" b="1" dirty="0">
                  <a:solidFill>
                    <a:schemeClr val="accent3">
                      <a:lumMod val="75000"/>
                    </a:schemeClr>
                  </a:solidFill>
                  <a:latin typeface="Impact" panose="020B0806030902050204" pitchFamily="34" charset="0"/>
                  <a:cs typeface="Calibri"/>
                </a:rPr>
                <a:t>$64,000</a:t>
              </a:r>
              <a:endParaRPr sz="2800" dirty="0">
                <a:solidFill>
                  <a:schemeClr val="accent3">
                    <a:lumMod val="75000"/>
                  </a:schemeClr>
                </a:solidFill>
                <a:latin typeface="Impact" panose="020B0806030902050204" pitchFamily="34" charset="0"/>
                <a:cs typeface="Calibri"/>
              </a:endParaRPr>
            </a:p>
          </p:txBody>
        </p:sp>
        <p:sp>
          <p:nvSpPr>
            <p:cNvPr id="52" name="TextBox 51">
              <a:extLst>
                <a:ext uri="{FF2B5EF4-FFF2-40B4-BE49-F238E27FC236}">
                  <a16:creationId xmlns:a16="http://schemas.microsoft.com/office/drawing/2014/main" id="{E3ACDD81-7CD6-A983-03D9-B7985EB393DE}"/>
                </a:ext>
              </a:extLst>
            </p:cNvPr>
            <p:cNvSpPr txBox="1"/>
            <p:nvPr/>
          </p:nvSpPr>
          <p:spPr>
            <a:xfrm>
              <a:off x="614260" y="2230367"/>
              <a:ext cx="2372518" cy="307777"/>
            </a:xfrm>
            <a:prstGeom prst="rect">
              <a:avLst/>
            </a:prstGeom>
            <a:noFill/>
          </p:spPr>
          <p:txBody>
            <a:bodyPr wrap="square">
              <a:spAutoFit/>
            </a:bodyPr>
            <a:lstStyle/>
            <a:p>
              <a:pPr marL="12700">
                <a:lnSpc>
                  <a:spcPct val="100000"/>
                </a:lnSpc>
                <a:spcBef>
                  <a:spcPts val="980"/>
                </a:spcBef>
              </a:pPr>
              <a:r>
                <a:rPr lang="en-US" sz="1400" b="1" dirty="0">
                  <a:solidFill>
                    <a:srgbClr val="77933C"/>
                  </a:solidFill>
                  <a:latin typeface="+mn-lt"/>
                  <a:cs typeface="Calibri Light"/>
                </a:rPr>
                <a:t>U18 / SENIOR SUPER TRIP</a:t>
              </a:r>
              <a:endParaRPr lang="en-US" sz="1400" b="1" dirty="0">
                <a:solidFill>
                  <a:srgbClr val="77933C"/>
                </a:solidFill>
                <a:latin typeface="+mn-lt"/>
                <a:cs typeface="Calibri"/>
              </a:endParaRPr>
            </a:p>
          </p:txBody>
        </p:sp>
      </p:grpSp>
      <p:sp>
        <p:nvSpPr>
          <p:cNvPr id="11" name="TextBox 10">
            <a:extLst>
              <a:ext uri="{FF2B5EF4-FFF2-40B4-BE49-F238E27FC236}">
                <a16:creationId xmlns:a16="http://schemas.microsoft.com/office/drawing/2014/main" id="{BDE4A05E-2683-E112-1985-5C73E8F72F42}"/>
              </a:ext>
            </a:extLst>
          </p:cNvPr>
          <p:cNvSpPr txBox="1"/>
          <p:nvPr/>
        </p:nvSpPr>
        <p:spPr>
          <a:xfrm>
            <a:off x="5715000" y="5562600"/>
            <a:ext cx="1366080" cy="215444"/>
          </a:xfrm>
          <a:prstGeom prst="rect">
            <a:avLst/>
          </a:prstGeom>
          <a:noFill/>
        </p:spPr>
        <p:txBody>
          <a:bodyPr wrap="none" rtlCol="0">
            <a:spAutoFit/>
          </a:bodyPr>
          <a:lstStyle/>
          <a:p>
            <a:r>
              <a:rPr lang="en-US" sz="800" dirty="0">
                <a:solidFill>
                  <a:schemeClr val="bg1"/>
                </a:solidFill>
                <a:latin typeface="+mj-lt"/>
              </a:rPr>
              <a:t>Photo Credit: Steve Fuller</a:t>
            </a:r>
          </a:p>
        </p:txBody>
      </p:sp>
    </p:spTree>
    <p:extLst>
      <p:ext uri="{BB962C8B-B14F-4D97-AF65-F5344CB8AC3E}">
        <p14:creationId xmlns:p14="http://schemas.microsoft.com/office/powerpoint/2010/main" val="20092149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11" name="Picture 10">
            <a:extLst>
              <a:ext uri="{FF2B5EF4-FFF2-40B4-BE49-F238E27FC236}">
                <a16:creationId xmlns:a16="http://schemas.microsoft.com/office/drawing/2014/main" id="{E9131C7A-EEAF-CC43-1A14-4430CF1F543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373581" y="-388153"/>
            <a:ext cx="15946581" cy="7322353"/>
          </a:xfrm>
          <a:prstGeom prst="rect">
            <a:avLst/>
          </a:prstGeom>
        </p:spPr>
      </p:pic>
      <p:sp>
        <p:nvSpPr>
          <p:cNvPr id="363" name="Parallelogram 362">
            <a:extLst>
              <a:ext uri="{FF2B5EF4-FFF2-40B4-BE49-F238E27FC236}">
                <a16:creationId xmlns:a16="http://schemas.microsoft.com/office/drawing/2014/main" id="{0C7C708D-2E4E-188C-6F10-15940D2E79F5}"/>
              </a:ext>
            </a:extLst>
          </p:cNvPr>
          <p:cNvSpPr/>
          <p:nvPr/>
        </p:nvSpPr>
        <p:spPr>
          <a:xfrm>
            <a:off x="4581690" y="0"/>
            <a:ext cx="6848310" cy="6858000"/>
          </a:xfrm>
          <a:prstGeom prst="parallelogram">
            <a:avLst>
              <a:gd name="adj" fmla="val 16538"/>
            </a:avLst>
          </a:prstGeom>
          <a:solidFill>
            <a:srgbClr val="033562">
              <a:alpha val="69804"/>
            </a:srgbClr>
          </a:solidFill>
          <a:ln w="6350">
            <a:solidFill>
              <a:schemeClr val="tx2">
                <a:lumMod val="60000"/>
                <a:lumOff val="40000"/>
              </a:schemeClr>
            </a:solidFill>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321;g2c97b8a765a_0_0">
            <a:extLst>
              <a:ext uri="{FF2B5EF4-FFF2-40B4-BE49-F238E27FC236}">
                <a16:creationId xmlns:a16="http://schemas.microsoft.com/office/drawing/2014/main" id="{A9903B26-A850-EEA8-B4BA-1563D74D8CD4}"/>
              </a:ext>
            </a:extLst>
          </p:cNvPr>
          <p:cNvSpPr/>
          <p:nvPr/>
        </p:nvSpPr>
        <p:spPr>
          <a:xfrm flipV="1">
            <a:off x="0" y="-76200"/>
            <a:ext cx="12344400" cy="6934199"/>
          </a:xfrm>
          <a:prstGeom prst="rect">
            <a:avLst/>
          </a:prstGeom>
          <a:gradFill>
            <a:gsLst>
              <a:gs pos="0">
                <a:srgbClr val="033562">
                  <a:alpha val="72000"/>
                </a:srgbClr>
              </a:gs>
              <a:gs pos="100000">
                <a:srgbClr val="033562"/>
              </a:gs>
              <a:gs pos="59000">
                <a:srgbClr val="033562">
                  <a:alpha val="0"/>
                </a:srgbClr>
              </a:gs>
              <a:gs pos="37000">
                <a:srgbClr val="033562">
                  <a:alpha val="0"/>
                </a:srgbClr>
              </a:gs>
            </a:gsLst>
            <a:lin ang="18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lang="en-US" sz="1800" b="0" i="0" u="none" strike="noStrike" cap="none">
              <a:solidFill>
                <a:schemeClr val="bg1"/>
              </a:solidFill>
              <a:latin typeface="Calibri"/>
              <a:ea typeface="Calibri"/>
              <a:cs typeface="Calibri"/>
              <a:sym typeface="Calibri"/>
            </a:endParaRPr>
          </a:p>
        </p:txBody>
      </p:sp>
      <p:sp>
        <p:nvSpPr>
          <p:cNvPr id="28" name="TextBox 27">
            <a:extLst>
              <a:ext uri="{FF2B5EF4-FFF2-40B4-BE49-F238E27FC236}">
                <a16:creationId xmlns:a16="http://schemas.microsoft.com/office/drawing/2014/main" id="{073D9CDF-60CC-123A-B831-8F0D3D875A25}"/>
              </a:ext>
            </a:extLst>
          </p:cNvPr>
          <p:cNvSpPr txBox="1"/>
          <p:nvPr/>
        </p:nvSpPr>
        <p:spPr>
          <a:xfrm>
            <a:off x="6589412" y="3810000"/>
            <a:ext cx="4078588" cy="1394356"/>
          </a:xfrm>
          <a:prstGeom prst="rect">
            <a:avLst/>
          </a:prstGeom>
          <a:noFill/>
        </p:spPr>
        <p:txBody>
          <a:bodyPr wrap="square">
            <a:spAutoFit/>
          </a:bodyPr>
          <a:lstStyle/>
          <a:p>
            <a:pPr marL="12700" marR="5080" indent="41275">
              <a:lnSpc>
                <a:spcPct val="112900"/>
              </a:lnSpc>
              <a:spcBef>
                <a:spcPts val="100"/>
              </a:spcBef>
            </a:pPr>
            <a:r>
              <a:rPr lang="en-US" sz="6600" baseline="30000" dirty="0">
                <a:solidFill>
                  <a:schemeClr val="bg1"/>
                </a:solidFill>
                <a:latin typeface="Impact" panose="020B0806030902050204" pitchFamily="34" charset="0"/>
                <a:cs typeface="Calibri"/>
              </a:rPr>
              <a:t>$</a:t>
            </a:r>
            <a:r>
              <a:rPr lang="en-US" sz="8000" b="1" dirty="0">
                <a:solidFill>
                  <a:schemeClr val="bg1"/>
                </a:solidFill>
                <a:latin typeface="Impact" panose="020B0806030902050204" pitchFamily="34" charset="0"/>
                <a:cs typeface="Calibri"/>
              </a:rPr>
              <a:t>159,429</a:t>
            </a:r>
            <a:endParaRPr lang="en-US" sz="4000" dirty="0">
              <a:solidFill>
                <a:schemeClr val="bg1"/>
              </a:solidFill>
              <a:latin typeface="Calibri"/>
              <a:cs typeface="Calibri"/>
            </a:endParaRPr>
          </a:p>
        </p:txBody>
      </p:sp>
      <p:sp>
        <p:nvSpPr>
          <p:cNvPr id="26" name="object 6">
            <a:extLst>
              <a:ext uri="{FF2B5EF4-FFF2-40B4-BE49-F238E27FC236}">
                <a16:creationId xmlns:a16="http://schemas.microsoft.com/office/drawing/2014/main" id="{932933DC-6B91-728F-4D39-1F30FB74A9F8}"/>
              </a:ext>
            </a:extLst>
          </p:cNvPr>
          <p:cNvSpPr txBox="1"/>
          <p:nvPr/>
        </p:nvSpPr>
        <p:spPr>
          <a:xfrm>
            <a:off x="6934200" y="5131790"/>
            <a:ext cx="3886200" cy="259045"/>
          </a:xfrm>
          <a:prstGeom prst="rect">
            <a:avLst/>
          </a:prstGeom>
        </p:spPr>
        <p:txBody>
          <a:bodyPr vert="horz" wrap="square" lIns="0" tIns="12700" rIns="0" bIns="0" rtlCol="0">
            <a:spAutoFit/>
          </a:bodyPr>
          <a:lstStyle/>
          <a:p>
            <a:pPr marL="12700">
              <a:lnSpc>
                <a:spcPct val="100000"/>
              </a:lnSpc>
              <a:spcBef>
                <a:spcPts val="100"/>
              </a:spcBef>
            </a:pPr>
            <a:r>
              <a:rPr lang="en-US" sz="1600" b="1" dirty="0">
                <a:solidFill>
                  <a:schemeClr val="accent5">
                    <a:lumMod val="60000"/>
                    <a:lumOff val="40000"/>
                  </a:schemeClr>
                </a:solidFill>
                <a:latin typeface="Calibri"/>
                <a:cs typeface="Calibri"/>
              </a:rPr>
              <a:t>Raised by Our Grassroots Community</a:t>
            </a:r>
            <a:endParaRPr sz="1600" dirty="0">
              <a:solidFill>
                <a:schemeClr val="accent5">
                  <a:lumMod val="60000"/>
                  <a:lumOff val="40000"/>
                </a:schemeClr>
              </a:solidFill>
              <a:latin typeface="Calibri"/>
              <a:cs typeface="Calibri"/>
            </a:endParaRPr>
          </a:p>
        </p:txBody>
      </p:sp>
      <p:pic>
        <p:nvPicPr>
          <p:cNvPr id="18" name="Picture 17">
            <a:extLst>
              <a:ext uri="{FF2B5EF4-FFF2-40B4-BE49-F238E27FC236}">
                <a16:creationId xmlns:a16="http://schemas.microsoft.com/office/drawing/2014/main" id="{87624CB2-88A6-82B4-CDDE-7C0AC168556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9067800" y="24639"/>
            <a:ext cx="2331828" cy="2340185"/>
          </a:xfrm>
          <a:prstGeom prst="rect">
            <a:avLst/>
          </a:prstGeom>
        </p:spPr>
      </p:pic>
      <p:grpSp>
        <p:nvGrpSpPr>
          <p:cNvPr id="3" name="Group 2">
            <a:extLst>
              <a:ext uri="{FF2B5EF4-FFF2-40B4-BE49-F238E27FC236}">
                <a16:creationId xmlns:a16="http://schemas.microsoft.com/office/drawing/2014/main" id="{75AD1DAF-1134-90E7-3869-13914EC4B1C4}"/>
              </a:ext>
            </a:extLst>
          </p:cNvPr>
          <p:cNvGrpSpPr/>
          <p:nvPr/>
        </p:nvGrpSpPr>
        <p:grpSpPr>
          <a:xfrm>
            <a:off x="7315200" y="2181840"/>
            <a:ext cx="2844154" cy="1444890"/>
            <a:chOff x="5265335" y="1019744"/>
            <a:chExt cx="2844154" cy="1444890"/>
          </a:xfrm>
        </p:grpSpPr>
        <p:sp>
          <p:nvSpPr>
            <p:cNvPr id="330" name="TextBox 329">
              <a:extLst>
                <a:ext uri="{FF2B5EF4-FFF2-40B4-BE49-F238E27FC236}">
                  <a16:creationId xmlns:a16="http://schemas.microsoft.com/office/drawing/2014/main" id="{CFF0E91E-4D7E-D4B8-FF58-C64EAB9EA6B4}"/>
                </a:ext>
              </a:extLst>
            </p:cNvPr>
            <p:cNvSpPr txBox="1"/>
            <p:nvPr/>
          </p:nvSpPr>
          <p:spPr>
            <a:xfrm>
              <a:off x="5265335" y="1019744"/>
              <a:ext cx="2844154" cy="1394356"/>
            </a:xfrm>
            <a:prstGeom prst="rect">
              <a:avLst/>
            </a:prstGeom>
            <a:noFill/>
          </p:spPr>
          <p:txBody>
            <a:bodyPr wrap="square">
              <a:spAutoFit/>
            </a:bodyPr>
            <a:lstStyle/>
            <a:p>
              <a:pPr marL="12700" marR="5080" indent="41275">
                <a:lnSpc>
                  <a:spcPct val="112900"/>
                </a:lnSpc>
                <a:spcBef>
                  <a:spcPts val="100"/>
                </a:spcBef>
              </a:pPr>
              <a:r>
                <a:rPr lang="en-US" sz="8000" b="1" dirty="0">
                  <a:solidFill>
                    <a:schemeClr val="bg1"/>
                  </a:solidFill>
                  <a:latin typeface="Impact" panose="020B0806030902050204" pitchFamily="34" charset="0"/>
                  <a:cs typeface="Calibri"/>
                </a:rPr>
                <a:t>1,256</a:t>
              </a:r>
              <a:endParaRPr lang="en-US" sz="4000" dirty="0">
                <a:solidFill>
                  <a:schemeClr val="bg1"/>
                </a:solidFill>
                <a:latin typeface="Calibri"/>
                <a:cs typeface="Calibri"/>
              </a:endParaRPr>
            </a:p>
          </p:txBody>
        </p:sp>
        <p:sp>
          <p:nvSpPr>
            <p:cNvPr id="20" name="object 3">
              <a:extLst>
                <a:ext uri="{FF2B5EF4-FFF2-40B4-BE49-F238E27FC236}">
                  <a16:creationId xmlns:a16="http://schemas.microsoft.com/office/drawing/2014/main" id="{A0D153F8-8BBC-E7D0-B160-2B6B1319936A}"/>
                </a:ext>
              </a:extLst>
            </p:cNvPr>
            <p:cNvSpPr txBox="1"/>
            <p:nvPr/>
          </p:nvSpPr>
          <p:spPr>
            <a:xfrm>
              <a:off x="5419550" y="1699040"/>
              <a:ext cx="2067560" cy="765594"/>
            </a:xfrm>
            <a:prstGeom prst="rect">
              <a:avLst/>
            </a:prstGeom>
          </p:spPr>
          <p:txBody>
            <a:bodyPr vert="horz" wrap="square" lIns="0" tIns="468630" rIns="0" bIns="0" rtlCol="0">
              <a:spAutoFit/>
            </a:bodyPr>
            <a:lstStyle/>
            <a:p>
              <a:pPr marL="12700">
                <a:lnSpc>
                  <a:spcPct val="100000"/>
                </a:lnSpc>
                <a:spcBef>
                  <a:spcPts val="1290"/>
                </a:spcBef>
              </a:pPr>
              <a:r>
                <a:rPr sz="1900" b="1" spc="-10" dirty="0">
                  <a:solidFill>
                    <a:schemeClr val="accent5">
                      <a:lumMod val="60000"/>
                      <a:lumOff val="40000"/>
                    </a:schemeClr>
                  </a:solidFill>
                  <a:latin typeface="Calibri"/>
                  <a:cs typeface="Calibri"/>
                </a:rPr>
                <a:t>Individual</a:t>
              </a:r>
              <a:r>
                <a:rPr sz="1900" b="1" spc="-40" dirty="0">
                  <a:solidFill>
                    <a:schemeClr val="accent5">
                      <a:lumMod val="60000"/>
                      <a:lumOff val="40000"/>
                    </a:schemeClr>
                  </a:solidFill>
                  <a:latin typeface="Calibri"/>
                  <a:cs typeface="Calibri"/>
                </a:rPr>
                <a:t> </a:t>
              </a:r>
              <a:r>
                <a:rPr sz="1900" b="1" spc="-10" dirty="0">
                  <a:solidFill>
                    <a:schemeClr val="accent5">
                      <a:lumMod val="60000"/>
                      <a:lumOff val="40000"/>
                    </a:schemeClr>
                  </a:solidFill>
                  <a:latin typeface="Calibri"/>
                  <a:cs typeface="Calibri"/>
                </a:rPr>
                <a:t>Donations</a:t>
              </a:r>
              <a:endParaRPr sz="1900" dirty="0">
                <a:solidFill>
                  <a:schemeClr val="accent5">
                    <a:lumMod val="60000"/>
                    <a:lumOff val="40000"/>
                  </a:schemeClr>
                </a:solidFill>
                <a:latin typeface="Calibri"/>
                <a:cs typeface="Calibri"/>
              </a:endParaRPr>
            </a:p>
          </p:txBody>
        </p:sp>
      </p:grpSp>
      <p:grpSp>
        <p:nvGrpSpPr>
          <p:cNvPr id="9" name="Group 8">
            <a:extLst>
              <a:ext uri="{FF2B5EF4-FFF2-40B4-BE49-F238E27FC236}">
                <a16:creationId xmlns:a16="http://schemas.microsoft.com/office/drawing/2014/main" id="{3AE60311-27B5-6237-969C-EAD557D08D8A}"/>
              </a:ext>
            </a:extLst>
          </p:cNvPr>
          <p:cNvGrpSpPr/>
          <p:nvPr/>
        </p:nvGrpSpPr>
        <p:grpSpPr>
          <a:xfrm>
            <a:off x="6019800" y="777313"/>
            <a:ext cx="3596574" cy="1051487"/>
            <a:chOff x="5867400" y="685800"/>
            <a:chExt cx="3596574" cy="1051487"/>
          </a:xfrm>
        </p:grpSpPr>
        <p:sp>
          <p:nvSpPr>
            <p:cNvPr id="365" name="TextBox 364">
              <a:extLst>
                <a:ext uri="{FF2B5EF4-FFF2-40B4-BE49-F238E27FC236}">
                  <a16:creationId xmlns:a16="http://schemas.microsoft.com/office/drawing/2014/main" id="{FB7137C5-4CDC-54AD-59A7-36B3F23BD376}"/>
                </a:ext>
              </a:extLst>
            </p:cNvPr>
            <p:cNvSpPr txBox="1"/>
            <p:nvPr/>
          </p:nvSpPr>
          <p:spPr>
            <a:xfrm>
              <a:off x="6638581" y="1275622"/>
              <a:ext cx="2825393" cy="461665"/>
            </a:xfrm>
            <a:prstGeom prst="rect">
              <a:avLst/>
            </a:prstGeom>
            <a:noFill/>
          </p:spPr>
          <p:txBody>
            <a:bodyPr wrap="square">
              <a:spAutoFit/>
            </a:bodyPr>
            <a:lstStyle/>
            <a:p>
              <a:r>
                <a:rPr lang="en-US" sz="2400" dirty="0">
                  <a:solidFill>
                    <a:schemeClr val="bg1"/>
                  </a:solidFill>
                  <a:latin typeface="+mj-lt"/>
                </a:rPr>
                <a:t>2025-2026</a:t>
              </a:r>
              <a:endParaRPr lang="en-US" sz="2400" dirty="0">
                <a:latin typeface="+mj-lt"/>
              </a:endParaRPr>
            </a:p>
          </p:txBody>
        </p:sp>
        <p:sp>
          <p:nvSpPr>
            <p:cNvPr id="5" name="object 2">
              <a:extLst>
                <a:ext uri="{FF2B5EF4-FFF2-40B4-BE49-F238E27FC236}">
                  <a16:creationId xmlns:a16="http://schemas.microsoft.com/office/drawing/2014/main" id="{7A165B64-BDBD-1BC8-A64A-405269A1AFDC}"/>
                </a:ext>
              </a:extLst>
            </p:cNvPr>
            <p:cNvSpPr txBox="1">
              <a:spLocks/>
            </p:cNvSpPr>
            <p:nvPr/>
          </p:nvSpPr>
          <p:spPr>
            <a:xfrm>
              <a:off x="5867400" y="685800"/>
              <a:ext cx="3267060" cy="689932"/>
            </a:xfrm>
            <a:prstGeom prst="rect">
              <a:avLst/>
            </a:prstGeom>
          </p:spPr>
          <p:txBody>
            <a:bodyPr vert="horz" wrap="square" lIns="0" tIns="12700" rIns="0" bIns="0" rtlCol="0">
              <a:spAutoFit/>
            </a:bodyPr>
            <a:lstStyle>
              <a:lvl1pPr>
                <a:defRPr>
                  <a:latin typeface="+mj-lt"/>
                  <a:ea typeface="+mj-ea"/>
                  <a:cs typeface="+mj-cs"/>
                </a:defRPr>
              </a:lvl1pPr>
            </a:lstStyle>
            <a:p>
              <a:pPr marL="12700" algn="l">
                <a:spcBef>
                  <a:spcPts val="100"/>
                </a:spcBef>
              </a:pPr>
              <a:r>
                <a:rPr lang="en-US" sz="4400" cap="all" dirty="0">
                  <a:solidFill>
                    <a:schemeClr val="bg1"/>
                  </a:solidFill>
                  <a:latin typeface="Impact" panose="020B0806030902050204" pitchFamily="34" charset="0"/>
                </a:rPr>
                <a:t>Drive for 25</a:t>
              </a:r>
              <a:endParaRPr lang="en-US" sz="4400" cap="all" spc="-10" dirty="0">
                <a:solidFill>
                  <a:schemeClr val="bg1"/>
                </a:solidFill>
                <a:latin typeface="Impact" panose="020B0806030902050204" pitchFamily="34" charset="0"/>
              </a:endParaRPr>
            </a:p>
          </p:txBody>
        </p:sp>
      </p:grpSp>
      <p:pic>
        <p:nvPicPr>
          <p:cNvPr id="4" name="Google Shape;322;g2c97b8a765a_0_0">
            <a:extLst>
              <a:ext uri="{FF2B5EF4-FFF2-40B4-BE49-F238E27FC236}">
                <a16:creationId xmlns:a16="http://schemas.microsoft.com/office/drawing/2014/main" id="{CBAA56F4-7CA9-EE1E-1EB2-3DF23E7F5E5C}"/>
              </a:ext>
            </a:extLst>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372600" y="5486400"/>
            <a:ext cx="2692446" cy="1256819"/>
          </a:xfrm>
          <a:prstGeom prst="rect">
            <a:avLst/>
          </a:prstGeom>
          <a:noFill/>
          <a:ln>
            <a:noFill/>
          </a:ln>
        </p:spPr>
      </p:pic>
      <p:sp>
        <p:nvSpPr>
          <p:cNvPr id="7" name="TextBox 6">
            <a:extLst>
              <a:ext uri="{FF2B5EF4-FFF2-40B4-BE49-F238E27FC236}">
                <a16:creationId xmlns:a16="http://schemas.microsoft.com/office/drawing/2014/main" id="{90B56647-A0DD-0654-21FD-5C2300325E0A}"/>
              </a:ext>
            </a:extLst>
          </p:cNvPr>
          <p:cNvSpPr txBox="1"/>
          <p:nvPr/>
        </p:nvSpPr>
        <p:spPr>
          <a:xfrm>
            <a:off x="145739" y="6490156"/>
            <a:ext cx="1606861" cy="215444"/>
          </a:xfrm>
          <a:prstGeom prst="rect">
            <a:avLst/>
          </a:prstGeom>
          <a:noFill/>
        </p:spPr>
        <p:txBody>
          <a:bodyPr wrap="square" rtlCol="0">
            <a:spAutoFit/>
          </a:bodyPr>
          <a:lstStyle/>
          <a:p>
            <a:r>
              <a:rPr lang="en-US" sz="800" dirty="0">
                <a:solidFill>
                  <a:schemeClr val="tx1">
                    <a:lumMod val="65000"/>
                    <a:lumOff val="35000"/>
                  </a:schemeClr>
                </a:solidFill>
                <a:latin typeface="+mn-lt"/>
              </a:rPr>
              <a:t>Photo Credit: </a:t>
            </a:r>
            <a:r>
              <a:rPr lang="en-US" sz="800" dirty="0">
                <a:solidFill>
                  <a:schemeClr val="tx1">
                    <a:lumMod val="65000"/>
                    <a:lumOff val="35000"/>
                  </a:schemeClr>
                </a:solidFill>
              </a:rPr>
              <a:t>Steve Fuller</a:t>
            </a:r>
          </a:p>
        </p:txBody>
      </p:sp>
      <p:pic>
        <p:nvPicPr>
          <p:cNvPr id="8" name="Picture 7">
            <a:extLst>
              <a:ext uri="{FF2B5EF4-FFF2-40B4-BE49-F238E27FC236}">
                <a16:creationId xmlns:a16="http://schemas.microsoft.com/office/drawing/2014/main" id="{54AA5C22-C8CC-717A-76B7-FF45C7ABE428}"/>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3373578" y="-388153"/>
            <a:ext cx="15946578" cy="7322353"/>
          </a:xfrm>
          <a:prstGeom prst="rect">
            <a:avLst/>
          </a:prstGeom>
          <a:effectLst>
            <a:outerShdw blurRad="647700" dist="698500" dir="2460000" sx="98000" sy="98000" algn="l" rotWithShape="0">
              <a:prstClr val="black">
                <a:alpha val="40000"/>
              </a:prstClr>
            </a:outerShdw>
          </a:effectLst>
        </p:spPr>
      </p:pic>
    </p:spTree>
    <p:extLst>
      <p:ext uri="{BB962C8B-B14F-4D97-AF65-F5344CB8AC3E}">
        <p14:creationId xmlns:p14="http://schemas.microsoft.com/office/powerpoint/2010/main" val="2132199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58165</TotalTime>
  <Words>1502</Words>
  <Application>Microsoft Office PowerPoint</Application>
  <PresentationFormat>Widescreen</PresentationFormat>
  <Paragraphs>266</Paragraphs>
  <Slides>17</Slides>
  <Notes>17</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17</vt:i4>
      </vt:variant>
    </vt:vector>
  </HeadingPairs>
  <TitlesOfParts>
    <vt:vector size="25" baseType="lpstr">
      <vt:lpstr>Aptos Black</vt:lpstr>
      <vt:lpstr>Arial</vt:lpstr>
      <vt:lpstr>Calibri</vt:lpstr>
      <vt:lpstr>Calibri Light</vt:lpstr>
      <vt:lpstr>Haettenschweiler</vt:lpstr>
      <vt:lpstr>Impact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Pearce</dc:creator>
  <cp:lastModifiedBy>Thomas Pearce</cp:lastModifiedBy>
  <cp:revision>258</cp:revision>
  <dcterms:created xsi:type="dcterms:W3CDTF">2023-11-07T03:11:08Z</dcterms:created>
  <dcterms:modified xsi:type="dcterms:W3CDTF">2026-07-22T18:22:48Z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2023-10-23T00:00:00Z</vt:filetime>
  </property>
  <property fmtid="{D5CDD505-2E9C-101B-9397-08002B2CF9AE}" pid="3" name="LastSaved">
    <vt:filetime>2023-11-07T00:00:00Z</vt:filetime>
  </property>
  <property fmtid="{D5CDD505-2E9C-101B-9397-08002B2CF9AE}" pid="4" name="Producer">
    <vt:lpwstr>macOS Version 13.3.1 (a) (Build 22E772610a) Quartz PDFContext</vt:lpwstr>
  </property>
</Properties>
</file>